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39"/>
  </p:notesMasterIdLst>
  <p:sldIdLst>
    <p:sldId id="256" r:id="rId3"/>
    <p:sldId id="257" r:id="rId4"/>
    <p:sldId id="258" r:id="rId5"/>
    <p:sldId id="259" r:id="rId6"/>
    <p:sldId id="260" r:id="rId7"/>
    <p:sldId id="261" r:id="rId8"/>
    <p:sldId id="262" r:id="rId9"/>
    <p:sldId id="263" r:id="rId10"/>
    <p:sldId id="293" r:id="rId11"/>
    <p:sldId id="294" r:id="rId12"/>
    <p:sldId id="295" r:id="rId13"/>
    <p:sldId id="296" r:id="rId14"/>
    <p:sldId id="267" r:id="rId15"/>
    <p:sldId id="268" r:id="rId16"/>
    <p:sldId id="269" r:id="rId17"/>
    <p:sldId id="270" r:id="rId18"/>
    <p:sldId id="271" r:id="rId19"/>
    <p:sldId id="272" r:id="rId20"/>
    <p:sldId id="297" r:id="rId21"/>
    <p:sldId id="273" r:id="rId22"/>
    <p:sldId id="274" r:id="rId23"/>
    <p:sldId id="275" r:id="rId24"/>
    <p:sldId id="298" r:id="rId25"/>
    <p:sldId id="299" r:id="rId26"/>
    <p:sldId id="276" r:id="rId27"/>
    <p:sldId id="300" r:id="rId28"/>
    <p:sldId id="279" r:id="rId29"/>
    <p:sldId id="280" r:id="rId30"/>
    <p:sldId id="281" r:id="rId31"/>
    <p:sldId id="282" r:id="rId32"/>
    <p:sldId id="283" r:id="rId33"/>
    <p:sldId id="284" r:id="rId34"/>
    <p:sldId id="285" r:id="rId35"/>
    <p:sldId id="286" r:id="rId36"/>
    <p:sldId id="287" r:id="rId37"/>
    <p:sldId id="288" r:id="rId38"/>
  </p:sldIdLst>
  <p:sldSz cx="12192000" cy="6858000"/>
  <p:notesSz cx="6858000" cy="9144000"/>
  <p:embeddedFontLst>
    <p:embeddedFont>
      <p:font typeface="Calibri" panose="020F0502020204030204" pitchFamily="34" charset="0"/>
      <p:regular r:id="rId40"/>
      <p:bold r:id="rId41"/>
      <p:italic r:id="rId42"/>
      <p:boldItalic r:id="rId43"/>
    </p:embeddedFont>
    <p:embeddedFont>
      <p:font typeface="Montserrat Light" panose="00000400000000000000" pitchFamily="2" charset="0"/>
      <p:regular r:id="rId44"/>
      <p:bold r:id="rId45"/>
      <p:italic r:id="rId46"/>
      <p:boldItalic r:id="rId47"/>
    </p:embeddedFont>
    <p:embeddedFont>
      <p:font typeface="Roboto Mono" panose="020B0604020202020204" charset="0"/>
      <p:regular r:id="rId48"/>
      <p:bold r:id="rId49"/>
      <p:italic r:id="rId50"/>
      <p:boldItalic r:id="rId51"/>
    </p:embeddedFont>
    <p:embeddedFont>
      <p:font typeface="Roboto Mono Light" panose="020B0604020202020204" charset="0"/>
      <p:regular r:id="rId52"/>
      <p:bold r:id="rId53"/>
      <p:italic r:id="rId54"/>
      <p:boldItalic r:id="rId55"/>
    </p:embeddedFont>
    <p:embeddedFont>
      <p:font typeface="Roboto Mono Medium" panose="020B0604020202020204" charset="0"/>
      <p:regular r:id="rId56"/>
      <p:bold r:id="rId57"/>
      <p:italic r:id="rId58"/>
      <p:boldItalic r:id="rId59"/>
    </p:embeddedFont>
    <p:embeddedFont>
      <p:font typeface="Sora" panose="020B0604020202020204" charset="0"/>
      <p:regular r:id="rId60"/>
      <p:bold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4" roundtripDataSignature="AMtx7mjxhOICIoDviFNG13H5ziLP7lzJp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66"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22.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64" Type="http://customschemas.google.com/relationships/presentationmetadata" Target="metadata"/><Relationship Id="rId8" Type="http://schemas.openxmlformats.org/officeDocument/2006/relationships/slide" Target="slides/slide6.xml"/><Relationship Id="rId51" Type="http://schemas.openxmlformats.org/officeDocument/2006/relationships/font" Target="fonts/font1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7.fntdata"/><Relationship Id="rId59" Type="http://schemas.openxmlformats.org/officeDocument/2006/relationships/font" Target="fonts/font20.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font" Target="fonts/font2.fntdata"/><Relationship Id="rId54"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font" Target="fonts/font21.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4" name="Google Shape;18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42ad2f6649_0_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1" name="Google Shape;261;g142ad2f6649_0_4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62" name="Google Shape;262;g142ad2f6649_0_4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14</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42ad2f6649_0_10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7" name="Google Shape;267;g142ad2f6649_0_10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42ad2f6649_0_9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3" name="Google Shape;273;g142ad2f6649_0_9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451da4399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9" name="Google Shape;279;g1451da4399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1451da43991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5" name="Google Shape;285;g1451da43991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42ad2f6649_0_10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1" name="Google Shape;291;g142ad2f6649_0_1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142ad2f6649_0_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7" name="Google Shape;297;g142ad2f6649_0_6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98" name="Google Shape;298;g142ad2f6649_0_6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21</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142ad2f6649_0_1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3" name="Google Shape;303;g142ad2f6649_0_1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142ad2f6649_0_1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3" name="Google Shape;303;g142ad2f6649_0_1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13419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42ad2f6649_0_1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9" name="Google Shape;309;g142ad2f6649_0_1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5" name="Google Shape;19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142ad2f6649_0_1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9" name="Google Shape;309;g142ad2f6649_0_1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580554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142ad2f6649_0_1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7" name="Google Shape;327;g142ad2f6649_0_1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142ad2f6649_0_1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3" name="Google Shape;333;g142ad2f6649_0_14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334" name="Google Shape;334;g142ad2f6649_0_14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28</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42ad2f6649_0_1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9" name="Google Shape;339;g142ad2f6649_0_1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42ad2f6649_0_6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5" name="Google Shape;345;g142ad2f6649_0_6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346" name="Google Shape;346;g142ad2f6649_0_6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30</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142ad2f6649_0_1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1" name="Google Shape;351;g142ad2f6649_0_1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42ad2f6649_0_13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7" name="Google Shape;357;g142ad2f6649_0_1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451da43991_0_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63" name="Google Shape;363;g1451da43991_0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42ad2f6649_0_1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9" name="Google Shape;369;g142ad2f6649_0_14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370" name="Google Shape;370;g142ad2f6649_0_14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34</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142ad2f6649_0_1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5" name="Google Shape;375;g142ad2f6649_0_1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02" name="Google Shape;20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451da43991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1" name="Google Shape;381;g1451da43991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ad2f6649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42ad2f6649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42ad2f6649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42ad2f6649_0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g142ad2f6649_0_4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26" name="Google Shape;226;g142ad2f6649_0_4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42ad2f6649_0_8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1" name="Google Shape;231;g142ad2f6649_0_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42ad2f6649_0_9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5" name="Google Shape;255;g142ad2f6649_0_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7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7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9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9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9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9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9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9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9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9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9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9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7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1" name="Google Shape;101;p73"/>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02" name="Google Shape;102;p73"/>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03" name="Google Shape;103;p73"/>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04" name="Google Shape;104;p73"/>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05" name="Google Shape;105;p73"/>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06" name="Google Shape;106;p73"/>
          <p:cNvCxnSpPr/>
          <p:nvPr/>
        </p:nvCxnSpPr>
        <p:spPr>
          <a:xfrm>
            <a:off x="504885" y="1224951"/>
            <a:ext cx="3640347"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107"/>
        <p:cNvGrpSpPr/>
        <p:nvPr/>
      </p:nvGrpSpPr>
      <p:grpSpPr>
        <a:xfrm>
          <a:off x="0" y="0"/>
          <a:ext cx="0" cy="0"/>
          <a:chOff x="0" y="0"/>
          <a:chExt cx="0" cy="0"/>
        </a:xfrm>
      </p:grpSpPr>
      <p:sp>
        <p:nvSpPr>
          <p:cNvPr id="108" name="Google Shape;108;p74"/>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103864"/>
              </a:buClr>
              <a:buSzPts val="4400"/>
              <a:buFont typeface="Sora"/>
              <a:buNone/>
              <a:defRPr sz="44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9" name="Google Shape;109;p74"/>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10" name="Google Shape;110;p74"/>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11" name="Google Shape;111;p74"/>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pic>
        <p:nvPicPr>
          <p:cNvPr id="112" name="Google Shape;112;p74"/>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13" name="Google Shape;113;p74"/>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14" name="Google Shape;114;p74"/>
          <p:cNvCxnSpPr/>
          <p:nvPr/>
        </p:nvCxnSpPr>
        <p:spPr>
          <a:xfrm>
            <a:off x="3969975" y="3588007"/>
            <a:ext cx="4252050"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5"/>
        <p:cNvGrpSpPr/>
        <p:nvPr/>
      </p:nvGrpSpPr>
      <p:grpSpPr>
        <a:xfrm>
          <a:off x="0" y="0"/>
          <a:ext cx="0" cy="0"/>
          <a:chOff x="0" y="0"/>
          <a:chExt cx="0" cy="0"/>
        </a:xfrm>
      </p:grpSpPr>
      <p:sp>
        <p:nvSpPr>
          <p:cNvPr id="116" name="Google Shape;116;p75"/>
          <p:cNvSpPr txBox="1"/>
          <p:nvPr/>
        </p:nvSpPr>
        <p:spPr>
          <a:xfrm>
            <a:off x="2499208" y="6356350"/>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888888"/>
              </a:solidFill>
              <a:latin typeface="Calibri"/>
              <a:ea typeface="Calibri"/>
              <a:cs typeface="Calibri"/>
              <a:sym typeface="Calibri"/>
            </a:endParaRPr>
          </a:p>
        </p:txBody>
      </p:sp>
      <p:cxnSp>
        <p:nvCxnSpPr>
          <p:cNvPr id="117" name="Google Shape;117;p75"/>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18" name="Google Shape;118;p75"/>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19" name="Google Shape;119;p75"/>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0" name="Google Shape;120;p75"/>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extLst>
    <p:ext uri="{DCECCB84-F9BA-43D5-87BE-67443E8EF086}">
      <p15:sldGuideLst xmlns:p15="http://schemas.microsoft.com/office/powerpoint/2012/main">
        <p15:guide id="1" pos="240">
          <p15:clr>
            <a:srgbClr val="FBAE40"/>
          </p15:clr>
        </p15:guide>
        <p15:guide id="2" pos="7440">
          <p15:clr>
            <a:srgbClr val="FBAE40"/>
          </p15:clr>
        </p15:guide>
        <p15:guide id="3" orient="horz" pos="192">
          <p15:clr>
            <a:srgbClr val="FBAE40"/>
          </p15:clr>
        </p15:guide>
        <p15:guide id="4" orient="horz" pos="412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1"/>
        <p:cNvGrpSpPr/>
        <p:nvPr/>
      </p:nvGrpSpPr>
      <p:grpSpPr>
        <a:xfrm>
          <a:off x="0" y="0"/>
          <a:ext cx="0" cy="0"/>
          <a:chOff x="0" y="0"/>
          <a:chExt cx="0" cy="0"/>
        </a:xfrm>
      </p:grpSpPr>
      <p:sp>
        <p:nvSpPr>
          <p:cNvPr id="122" name="Google Shape;122;p76"/>
          <p:cNvSpPr txBox="1">
            <a:spLocks noGrp="1"/>
          </p:cNvSpPr>
          <p:nvPr>
            <p:ph type="title"/>
          </p:nvPr>
        </p:nvSpPr>
        <p:spPr>
          <a:xfrm>
            <a:off x="388943" y="365125"/>
            <a:ext cx="11419126"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76"/>
          <p:cNvSpPr txBox="1">
            <a:spLocks noGrp="1"/>
          </p:cNvSpPr>
          <p:nvPr>
            <p:ph type="body" idx="1"/>
          </p:nvPr>
        </p:nvSpPr>
        <p:spPr>
          <a:xfrm>
            <a:off x="388943" y="1825625"/>
            <a:ext cx="5854700"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76"/>
          <p:cNvSpPr txBox="1">
            <a:spLocks noGrp="1"/>
          </p:cNvSpPr>
          <p:nvPr>
            <p:ph type="body" idx="2"/>
          </p:nvPr>
        </p:nvSpPr>
        <p:spPr>
          <a:xfrm>
            <a:off x="6172199" y="1825625"/>
            <a:ext cx="5630857"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25" name="Google Shape;125;p76"/>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26" name="Google Shape;126;p76"/>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27" name="Google Shape;127;p76"/>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28" name="Google Shape;128;p76"/>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9" name="Google Shape;129;p76"/>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0"/>
        <p:cNvGrpSpPr/>
        <p:nvPr/>
      </p:nvGrpSpPr>
      <p:grpSpPr>
        <a:xfrm>
          <a:off x="0" y="0"/>
          <a:ext cx="0" cy="0"/>
          <a:chOff x="0" y="0"/>
          <a:chExt cx="0" cy="0"/>
        </a:xfrm>
      </p:grpSpPr>
      <p:sp>
        <p:nvSpPr>
          <p:cNvPr id="131" name="Google Shape;131;p77"/>
          <p:cNvSpPr txBox="1">
            <a:spLocks noGrp="1"/>
          </p:cNvSpPr>
          <p:nvPr>
            <p:ph type="title"/>
          </p:nvPr>
        </p:nvSpPr>
        <p:spPr>
          <a:xfrm>
            <a:off x="388943" y="365125"/>
            <a:ext cx="11391889"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77"/>
          <p:cNvSpPr txBox="1">
            <a:spLocks noGrp="1"/>
          </p:cNvSpPr>
          <p:nvPr>
            <p:ph type="body" idx="1"/>
          </p:nvPr>
        </p:nvSpPr>
        <p:spPr>
          <a:xfrm>
            <a:off x="388944"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3" name="Google Shape;133;p77"/>
          <p:cNvSpPr txBox="1">
            <a:spLocks noGrp="1"/>
          </p:cNvSpPr>
          <p:nvPr>
            <p:ph type="body" idx="2"/>
          </p:nvPr>
        </p:nvSpPr>
        <p:spPr>
          <a:xfrm>
            <a:off x="388944"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77"/>
          <p:cNvSpPr txBox="1">
            <a:spLocks noGrp="1"/>
          </p:cNvSpPr>
          <p:nvPr>
            <p:ph type="body" idx="3"/>
          </p:nvPr>
        </p:nvSpPr>
        <p:spPr>
          <a:xfrm>
            <a:off x="6172200"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5" name="Google Shape;135;p77"/>
          <p:cNvSpPr txBox="1">
            <a:spLocks noGrp="1"/>
          </p:cNvSpPr>
          <p:nvPr>
            <p:ph type="body" idx="4"/>
          </p:nvPr>
        </p:nvSpPr>
        <p:spPr>
          <a:xfrm>
            <a:off x="6172200"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36" name="Google Shape;136;p77"/>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37" name="Google Shape;137;p77"/>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38" name="Google Shape;138;p77"/>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39" name="Google Shape;139;p77"/>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0" name="Google Shape;140;p77"/>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1"/>
        <p:cNvGrpSpPr/>
        <p:nvPr/>
      </p:nvGrpSpPr>
      <p:grpSpPr>
        <a:xfrm>
          <a:off x="0" y="0"/>
          <a:ext cx="0" cy="0"/>
          <a:chOff x="0" y="0"/>
          <a:chExt cx="0" cy="0"/>
        </a:xfrm>
      </p:grpSpPr>
      <p:cxnSp>
        <p:nvCxnSpPr>
          <p:cNvPr id="142" name="Google Shape;142;p78"/>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43" name="Google Shape;143;p78"/>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44" name="Google Shape;144;p78"/>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45" name="Google Shape;145;p78"/>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6" name="Google Shape;146;p78"/>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7"/>
        <p:cNvGrpSpPr/>
        <p:nvPr/>
      </p:nvGrpSpPr>
      <p:grpSpPr>
        <a:xfrm>
          <a:off x="0" y="0"/>
          <a:ext cx="0" cy="0"/>
          <a:chOff x="0" y="0"/>
          <a:chExt cx="0" cy="0"/>
        </a:xfrm>
      </p:grpSpPr>
      <p:sp>
        <p:nvSpPr>
          <p:cNvPr id="148" name="Google Shape;148;p79"/>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2800"/>
              <a:buFont typeface="Roboto Mono Light"/>
              <a:buNone/>
              <a:defRPr sz="2800">
                <a:solidFill>
                  <a:srgbClr val="103864"/>
                </a:solidFill>
                <a:latin typeface="Roboto Mono Light"/>
                <a:ea typeface="Roboto Mono Light"/>
                <a:cs typeface="Roboto Mono Light"/>
                <a:sym typeface="Roboto Mono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79"/>
          <p:cNvSpPr txBox="1">
            <a:spLocks noGrp="1"/>
          </p:cNvSpPr>
          <p:nvPr>
            <p:ph type="body" idx="1"/>
          </p:nvPr>
        </p:nvSpPr>
        <p:spPr>
          <a:xfrm>
            <a:off x="5183188" y="987425"/>
            <a:ext cx="6619868" cy="4873625"/>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103864"/>
              </a:buClr>
              <a:buSzPts val="2800"/>
              <a:buChar char="•"/>
              <a:defRPr sz="2800">
                <a:solidFill>
                  <a:srgbClr val="103864"/>
                </a:solidFill>
                <a:latin typeface="Roboto Mono"/>
                <a:ea typeface="Roboto Mono"/>
                <a:cs typeface="Roboto Mono"/>
                <a:sym typeface="Roboto Mono"/>
              </a:defRPr>
            </a:lvl1pPr>
            <a:lvl2pPr marL="914400" lvl="1" indent="-381000" algn="l">
              <a:lnSpc>
                <a:spcPct val="90000"/>
              </a:lnSpc>
              <a:spcBef>
                <a:spcPts val="500"/>
              </a:spcBef>
              <a:spcAft>
                <a:spcPts val="0"/>
              </a:spcAft>
              <a:buClr>
                <a:srgbClr val="103864"/>
              </a:buClr>
              <a:buSzPts val="2400"/>
              <a:buChar char="•"/>
              <a:defRPr sz="2400">
                <a:solidFill>
                  <a:srgbClr val="103864"/>
                </a:solidFill>
                <a:latin typeface="Roboto Mono"/>
                <a:ea typeface="Roboto Mono"/>
                <a:cs typeface="Roboto Mono"/>
                <a:sym typeface="Roboto Mono"/>
              </a:defRPr>
            </a:lvl2pPr>
            <a:lvl3pPr marL="1371600" lvl="2" indent="-355600" algn="l">
              <a:lnSpc>
                <a:spcPct val="90000"/>
              </a:lnSpc>
              <a:spcBef>
                <a:spcPts val="500"/>
              </a:spcBef>
              <a:spcAft>
                <a:spcPts val="0"/>
              </a:spcAft>
              <a:buClr>
                <a:srgbClr val="103864"/>
              </a:buClr>
              <a:buSzPts val="2000"/>
              <a:buChar char="•"/>
              <a:defRPr sz="2000">
                <a:solidFill>
                  <a:srgbClr val="103864"/>
                </a:solidFill>
                <a:latin typeface="Roboto Mono"/>
                <a:ea typeface="Roboto Mono"/>
                <a:cs typeface="Roboto Mono"/>
                <a:sym typeface="Roboto Mono"/>
              </a:defRPr>
            </a:lvl3pPr>
            <a:lvl4pPr marL="1828800" lvl="3"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4pPr>
            <a:lvl5pPr marL="2286000" lvl="4"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50" name="Google Shape;150;p79"/>
          <p:cNvSpPr txBox="1">
            <a:spLocks noGrp="1"/>
          </p:cNvSpPr>
          <p:nvPr>
            <p:ph type="body" idx="2"/>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51" name="Google Shape;151;p79"/>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52" name="Google Shape;152;p79"/>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53" name="Google Shape;153;p79"/>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54" name="Google Shape;154;p79"/>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55" name="Google Shape;155;p79"/>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6"/>
        <p:cNvGrpSpPr/>
        <p:nvPr/>
      </p:nvGrpSpPr>
      <p:grpSpPr>
        <a:xfrm>
          <a:off x="0" y="0"/>
          <a:ext cx="0" cy="0"/>
          <a:chOff x="0" y="0"/>
          <a:chExt cx="0" cy="0"/>
        </a:xfrm>
      </p:grpSpPr>
      <p:sp>
        <p:nvSpPr>
          <p:cNvPr id="157" name="Google Shape;157;p80"/>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80"/>
          <p:cNvSpPr>
            <a:spLocks noGrp="1"/>
          </p:cNvSpPr>
          <p:nvPr>
            <p:ph type="pic" idx="2"/>
          </p:nvPr>
        </p:nvSpPr>
        <p:spPr>
          <a:xfrm>
            <a:off x="5183188" y="457201"/>
            <a:ext cx="6619868" cy="5403850"/>
          </a:xfrm>
          <a:prstGeom prst="rect">
            <a:avLst/>
          </a:prstGeom>
          <a:noFill/>
          <a:ln>
            <a:noFill/>
          </a:ln>
        </p:spPr>
      </p:sp>
      <p:sp>
        <p:nvSpPr>
          <p:cNvPr id="159" name="Google Shape;159;p80"/>
          <p:cNvSpPr txBox="1">
            <a:spLocks noGrp="1"/>
          </p:cNvSpPr>
          <p:nvPr>
            <p:ph type="body" idx="1"/>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60" name="Google Shape;160;p80"/>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1" name="Google Shape;161;p80"/>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62" name="Google Shape;162;p80"/>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63" name="Google Shape;163;p80"/>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64" name="Google Shape;164;p80"/>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8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8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5"/>
        <p:cNvGrpSpPr/>
        <p:nvPr/>
      </p:nvGrpSpPr>
      <p:grpSpPr>
        <a:xfrm>
          <a:off x="0" y="0"/>
          <a:ext cx="0" cy="0"/>
          <a:chOff x="0" y="0"/>
          <a:chExt cx="0" cy="0"/>
        </a:xfrm>
      </p:grpSpPr>
      <p:sp>
        <p:nvSpPr>
          <p:cNvPr id="166" name="Google Shape;166;p81"/>
          <p:cNvSpPr txBox="1">
            <a:spLocks noGrp="1"/>
          </p:cNvSpPr>
          <p:nvPr>
            <p:ph type="title"/>
          </p:nvPr>
        </p:nvSpPr>
        <p:spPr>
          <a:xfrm>
            <a:off x="388943" y="365125"/>
            <a:ext cx="1141411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81"/>
          <p:cNvSpPr txBox="1">
            <a:spLocks noGrp="1"/>
          </p:cNvSpPr>
          <p:nvPr>
            <p:ph type="body" idx="1"/>
          </p:nvPr>
        </p:nvSpPr>
        <p:spPr>
          <a:xfrm rot="5400000">
            <a:off x="3920330" y="-1705762"/>
            <a:ext cx="4351338" cy="11414113"/>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68" name="Google Shape;168;p8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9" name="Google Shape;169;p8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0" name="Google Shape;170;p81"/>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1" name="Google Shape;171;p8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72" name="Google Shape;172;p81"/>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3"/>
        <p:cNvGrpSpPr/>
        <p:nvPr/>
      </p:nvGrpSpPr>
      <p:grpSpPr>
        <a:xfrm>
          <a:off x="0" y="0"/>
          <a:ext cx="0" cy="0"/>
          <a:chOff x="0" y="0"/>
          <a:chExt cx="0" cy="0"/>
        </a:xfrm>
      </p:grpSpPr>
      <p:sp>
        <p:nvSpPr>
          <p:cNvPr id="174" name="Google Shape;174;p82"/>
          <p:cNvSpPr txBox="1">
            <a:spLocks noGrp="1"/>
          </p:cNvSpPr>
          <p:nvPr>
            <p:ph type="title"/>
          </p:nvPr>
        </p:nvSpPr>
        <p:spPr>
          <a:xfrm rot="5400000">
            <a:off x="7563391" y="1841431"/>
            <a:ext cx="5497039" cy="317402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a:buNone/>
              <a:defRPr sz="3200">
                <a:solidFill>
                  <a:srgbClr val="103864"/>
                </a:solidFill>
                <a:latin typeface="Roboto Mono"/>
                <a:ea typeface="Roboto Mono"/>
                <a:cs typeface="Roboto Mono"/>
                <a:sym typeface="Roboto Mon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p82"/>
          <p:cNvSpPr txBox="1">
            <a:spLocks noGrp="1"/>
          </p:cNvSpPr>
          <p:nvPr>
            <p:ph type="body" idx="1"/>
          </p:nvPr>
        </p:nvSpPr>
        <p:spPr>
          <a:xfrm rot="5400000">
            <a:off x="1732201" y="-663336"/>
            <a:ext cx="5497040" cy="8183557"/>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76" name="Google Shape;176;p82"/>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77" name="Google Shape;177;p82"/>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8" name="Google Shape;178;p82"/>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9" name="Google Shape;179;p82"/>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80" name="Google Shape;180;p82"/>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8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8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8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8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8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8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8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8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8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8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8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8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9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90"/>
          <p:cNvSpPr>
            <a:spLocks noGrp="1"/>
          </p:cNvSpPr>
          <p:nvPr>
            <p:ph type="pic" idx="2"/>
          </p:nvPr>
        </p:nvSpPr>
        <p:spPr>
          <a:xfrm>
            <a:off x="5183188" y="987425"/>
            <a:ext cx="6172200" cy="4873625"/>
          </a:xfrm>
          <a:prstGeom prst="rect">
            <a:avLst/>
          </a:prstGeom>
          <a:noFill/>
          <a:ln>
            <a:noFill/>
          </a:ln>
        </p:spPr>
      </p:sp>
      <p:sp>
        <p:nvSpPr>
          <p:cNvPr id="68" name="Google Shape;68;p9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6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
        <p:cNvGrpSpPr/>
        <p:nvPr/>
      </p:nvGrpSpPr>
      <p:grpSpPr>
        <a:xfrm>
          <a:off x="0" y="0"/>
          <a:ext cx="0" cy="0"/>
          <a:chOff x="0" y="0"/>
          <a:chExt cx="0" cy="0"/>
        </a:xfrm>
      </p:grpSpPr>
      <p:sp>
        <p:nvSpPr>
          <p:cNvPr id="85" name="Google Shape;85;p71"/>
          <p:cNvSpPr txBox="1">
            <a:spLocks noGrp="1"/>
          </p:cNvSpPr>
          <p:nvPr>
            <p:ph type="title"/>
          </p:nvPr>
        </p:nvSpPr>
        <p:spPr>
          <a:xfrm>
            <a:off x="388943" y="365125"/>
            <a:ext cx="11392749"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103864"/>
              </a:buClr>
              <a:buSzPts val="3200"/>
              <a:buFont typeface="Sora"/>
              <a:buNone/>
              <a:defRPr sz="3200" b="0" i="0" u="none" strike="noStrike" cap="none">
                <a:solidFill>
                  <a:srgbClr val="103864"/>
                </a:solidFill>
                <a:latin typeface="Sora"/>
                <a:ea typeface="Sora"/>
                <a:cs typeface="Sora"/>
                <a:sym typeface="Sor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6" name="Google Shape;86;p71"/>
          <p:cNvSpPr txBox="1">
            <a:spLocks noGrp="1"/>
          </p:cNvSpPr>
          <p:nvPr>
            <p:ph type="body" idx="1"/>
          </p:nvPr>
        </p:nvSpPr>
        <p:spPr>
          <a:xfrm>
            <a:off x="388943" y="1825625"/>
            <a:ext cx="11392749" cy="4351338"/>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90000"/>
              </a:lnSpc>
              <a:spcBef>
                <a:spcPts val="1000"/>
              </a:spcBef>
              <a:spcAft>
                <a:spcPts val="0"/>
              </a:spcAft>
              <a:buClr>
                <a:srgbClr val="103864"/>
              </a:buClr>
              <a:buSzPts val="3200"/>
              <a:buFont typeface="Arial"/>
              <a:buChar char="•"/>
              <a:defRPr sz="3200" b="0" i="0" u="none" strike="noStrike" cap="none">
                <a:solidFill>
                  <a:srgbClr val="103864"/>
                </a:solidFill>
                <a:latin typeface="Sora"/>
                <a:ea typeface="Sora"/>
                <a:cs typeface="Sora"/>
                <a:sym typeface="Sora"/>
              </a:defRPr>
            </a:lvl1pPr>
            <a:lvl2pPr marL="914400" marR="0" lvl="1" indent="-406400" algn="l" rtl="0">
              <a:lnSpc>
                <a:spcPct val="90000"/>
              </a:lnSpc>
              <a:spcBef>
                <a:spcPts val="500"/>
              </a:spcBef>
              <a:spcAft>
                <a:spcPts val="0"/>
              </a:spcAft>
              <a:buClr>
                <a:srgbClr val="103864"/>
              </a:buClr>
              <a:buSzPts val="2800"/>
              <a:buFont typeface="Arial"/>
              <a:buChar char="•"/>
              <a:defRPr sz="2800" b="0" i="0" u="none" strike="noStrike" cap="none">
                <a:solidFill>
                  <a:srgbClr val="103864"/>
                </a:solidFill>
                <a:latin typeface="Sora"/>
                <a:ea typeface="Sora"/>
                <a:cs typeface="Sora"/>
                <a:sym typeface="Sora"/>
              </a:defRPr>
            </a:lvl2pPr>
            <a:lvl3pPr marL="1371600" marR="0" lvl="2" indent="-381000" algn="l" rtl="0">
              <a:lnSpc>
                <a:spcPct val="90000"/>
              </a:lnSpc>
              <a:spcBef>
                <a:spcPts val="500"/>
              </a:spcBef>
              <a:spcAft>
                <a:spcPts val="0"/>
              </a:spcAft>
              <a:buClr>
                <a:srgbClr val="103864"/>
              </a:buClr>
              <a:buSzPts val="2400"/>
              <a:buFont typeface="Arial"/>
              <a:buChar char="•"/>
              <a:defRPr sz="2400" b="0" i="0" u="none" strike="noStrike" cap="none">
                <a:solidFill>
                  <a:srgbClr val="103864"/>
                </a:solidFill>
                <a:latin typeface="Sora"/>
                <a:ea typeface="Sora"/>
                <a:cs typeface="Sora"/>
                <a:sym typeface="Sora"/>
              </a:defRPr>
            </a:lvl3pPr>
            <a:lvl4pPr marL="1828800" marR="0" lvl="3"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4pPr>
            <a:lvl5pPr marL="2286000" marR="0" lvl="4"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87" name="Google Shape;87;p71"/>
          <p:cNvPicPr preferRelativeResize="0"/>
          <p:nvPr/>
        </p:nvPicPr>
        <p:blipFill rotWithShape="1">
          <a:blip r:embed="rId12">
            <a:alphaModFix/>
          </a:blip>
          <a:srcRect/>
          <a:stretch/>
        </p:blipFill>
        <p:spPr>
          <a:xfrm>
            <a:off x="10412084" y="224287"/>
            <a:ext cx="1572880" cy="455637"/>
          </a:xfrm>
          <a:prstGeom prst="rect">
            <a:avLst/>
          </a:prstGeom>
          <a:noFill/>
          <a:ln>
            <a:noFill/>
          </a:ln>
        </p:spPr>
      </p:pic>
      <p:cxnSp>
        <p:nvCxnSpPr>
          <p:cNvPr id="88" name="Google Shape;88;p7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89" name="Google Shape;89;p7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90" name="Google Shape;90;p7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5"/>
        <p:cNvGrpSpPr/>
        <p:nvPr/>
      </p:nvGrpSpPr>
      <p:grpSpPr>
        <a:xfrm>
          <a:off x="0" y="0"/>
          <a:ext cx="0" cy="0"/>
          <a:chOff x="0" y="0"/>
          <a:chExt cx="0" cy="0"/>
        </a:xfrm>
      </p:grpSpPr>
      <p:grpSp>
        <p:nvGrpSpPr>
          <p:cNvPr id="186" name="Google Shape;186;p1"/>
          <p:cNvGrpSpPr/>
          <p:nvPr/>
        </p:nvGrpSpPr>
        <p:grpSpPr>
          <a:xfrm>
            <a:off x="1352100" y="2431013"/>
            <a:ext cx="9487800" cy="1199299"/>
            <a:chOff x="1352101" y="2247783"/>
            <a:chExt cx="9487800" cy="1199299"/>
          </a:xfrm>
        </p:grpSpPr>
        <p:sp>
          <p:nvSpPr>
            <p:cNvPr id="187" name="Google Shape;187;p1"/>
            <p:cNvSpPr txBox="1"/>
            <p:nvPr/>
          </p:nvSpPr>
          <p:spPr>
            <a:xfrm>
              <a:off x="1352101" y="2247783"/>
              <a:ext cx="9487800" cy="769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4400"/>
                <a:buFont typeface="Sora"/>
                <a:buNone/>
              </a:pPr>
              <a:r>
                <a:rPr lang="en-US" sz="4400" dirty="0">
                  <a:solidFill>
                    <a:srgbClr val="FFFFFF"/>
                  </a:solidFill>
                  <a:latin typeface="Sora"/>
                  <a:ea typeface="Sora"/>
                  <a:cs typeface="Sora"/>
                  <a:sym typeface="Sora"/>
                </a:rPr>
                <a:t>INSURANCE ANALYTICS</a:t>
              </a:r>
            </a:p>
          </p:txBody>
        </p:sp>
        <p:sp>
          <p:nvSpPr>
            <p:cNvPr id="188" name="Google Shape;188;p1"/>
            <p:cNvSpPr/>
            <p:nvPr/>
          </p:nvSpPr>
          <p:spPr>
            <a:xfrm>
              <a:off x="3306290" y="3044482"/>
              <a:ext cx="5579400" cy="402600"/>
            </a:xfrm>
            <a:prstGeom prst="roundRect">
              <a:avLst>
                <a:gd name="adj" fmla="val 50000"/>
              </a:avLst>
            </a:prstGeom>
            <a:solidFill>
              <a:srgbClr val="F3C14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103864"/>
                </a:buClr>
                <a:buSzPts val="1800"/>
                <a:buFont typeface="Sora"/>
                <a:buNone/>
              </a:pPr>
              <a:r>
                <a:rPr lang="en-US" sz="1800" dirty="0">
                  <a:solidFill>
                    <a:srgbClr val="103864"/>
                  </a:solidFill>
                  <a:latin typeface="Sora"/>
                  <a:ea typeface="Sora"/>
                  <a:cs typeface="Sora"/>
                  <a:sym typeface="Sora"/>
                </a:rPr>
                <a:t>Probability Course - </a:t>
              </a:r>
              <a:r>
                <a:rPr lang="en-US" sz="1800" dirty="0" err="1">
                  <a:solidFill>
                    <a:srgbClr val="103864"/>
                  </a:solidFill>
                  <a:latin typeface="Sora"/>
                  <a:ea typeface="Sora"/>
                  <a:cs typeface="Sora"/>
                  <a:sym typeface="Sora"/>
                </a:rPr>
                <a:t>Sekolah</a:t>
              </a:r>
              <a:r>
                <a:rPr lang="en-US" sz="1800" dirty="0">
                  <a:solidFill>
                    <a:srgbClr val="103864"/>
                  </a:solidFill>
                  <a:latin typeface="Sora"/>
                  <a:ea typeface="Sora"/>
                  <a:cs typeface="Sora"/>
                  <a:sym typeface="Sora"/>
                </a:rPr>
                <a:t> Data </a:t>
              </a:r>
              <a:r>
                <a:rPr lang="en-US" sz="1800" dirty="0" err="1">
                  <a:solidFill>
                    <a:srgbClr val="103864"/>
                  </a:solidFill>
                  <a:latin typeface="Sora"/>
                  <a:ea typeface="Sora"/>
                  <a:cs typeface="Sora"/>
                  <a:sym typeface="Sora"/>
                </a:rPr>
                <a:t>Pacmann</a:t>
              </a:r>
              <a:endParaRPr sz="1800" b="0" i="0" u="none" strike="noStrike" cap="none" dirty="0">
                <a:solidFill>
                  <a:srgbClr val="103864"/>
                </a:solidFill>
                <a:latin typeface="Sora"/>
                <a:ea typeface="Sora"/>
                <a:cs typeface="Sora"/>
                <a:sym typeface="Sora"/>
              </a:endParaRPr>
            </a:p>
          </p:txBody>
        </p:sp>
      </p:grpSp>
      <p:pic>
        <p:nvPicPr>
          <p:cNvPr id="189" name="Google Shape;189;p1"/>
          <p:cNvPicPr preferRelativeResize="0"/>
          <p:nvPr/>
        </p:nvPicPr>
        <p:blipFill rotWithShape="1">
          <a:blip r:embed="rId4">
            <a:alphaModFix/>
          </a:blip>
          <a:srcRect/>
          <a:stretch/>
        </p:blipFill>
        <p:spPr>
          <a:xfrm>
            <a:off x="10412083" y="224287"/>
            <a:ext cx="1572882" cy="455637"/>
          </a:xfrm>
          <a:prstGeom prst="rect">
            <a:avLst/>
          </a:prstGeom>
          <a:noFill/>
          <a:ln>
            <a:noFill/>
          </a:ln>
        </p:spPr>
      </p:pic>
      <p:sp>
        <p:nvSpPr>
          <p:cNvPr id="190" name="Google Shape;190;p1"/>
          <p:cNvSpPr txBox="1"/>
          <p:nvPr/>
        </p:nvSpPr>
        <p:spPr>
          <a:xfrm>
            <a:off x="10662473" y="6414143"/>
            <a:ext cx="128592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91" name="Google Shape;191;p1"/>
          <p:cNvSpPr txBox="1"/>
          <p:nvPr/>
        </p:nvSpPr>
        <p:spPr>
          <a:xfrm>
            <a:off x="496312" y="6414143"/>
            <a:ext cx="78899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cxnSp>
        <p:nvCxnSpPr>
          <p:cNvPr id="192" name="Google Shape;192;p1"/>
          <p:cNvCxnSpPr/>
          <p:nvPr/>
        </p:nvCxnSpPr>
        <p:spPr>
          <a:xfrm>
            <a:off x="388943" y="6521865"/>
            <a:ext cx="145478" cy="0"/>
          </a:xfrm>
          <a:prstGeom prst="straightConnector1">
            <a:avLst/>
          </a:prstGeom>
          <a:noFill/>
          <a:ln w="9525" cap="flat" cmpd="sng">
            <a:solidFill>
              <a:schemeClr val="lt1"/>
            </a:solidFill>
            <a:prstDash val="solid"/>
            <a:miter lim="800000"/>
            <a:headEnd type="none" w="sm" len="sm"/>
            <a:tailEnd type="stealth"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40625-B162-4D82-929D-471AF0EC7DAD}"/>
              </a:ext>
            </a:extLst>
          </p:cNvPr>
          <p:cNvSpPr>
            <a:spLocks noGrp="1"/>
          </p:cNvSpPr>
          <p:nvPr>
            <p:ph type="title"/>
          </p:nvPr>
        </p:nvSpPr>
        <p:spPr>
          <a:xfrm>
            <a:off x="395229" y="334303"/>
            <a:ext cx="11401542" cy="1325563"/>
          </a:xfrm>
        </p:spPr>
        <p:txBody>
          <a:bodyPr/>
          <a:lstStyle/>
          <a:p>
            <a:r>
              <a:rPr lang="en-US" dirty="0"/>
              <a:t>The average age of women and men who smokes</a:t>
            </a:r>
            <a:endParaRPr lang="en-ID" dirty="0"/>
          </a:p>
        </p:txBody>
      </p:sp>
      <p:sp>
        <p:nvSpPr>
          <p:cNvPr id="4" name="TextBox 3">
            <a:extLst>
              <a:ext uri="{FF2B5EF4-FFF2-40B4-BE49-F238E27FC236}">
                <a16:creationId xmlns:a16="http://schemas.microsoft.com/office/drawing/2014/main" id="{7426B510-EBD2-46C0-B83C-7782AC0F28A7}"/>
              </a:ext>
            </a:extLst>
          </p:cNvPr>
          <p:cNvSpPr txBox="1"/>
          <p:nvPr/>
        </p:nvSpPr>
        <p:spPr>
          <a:xfrm>
            <a:off x="256854" y="1659866"/>
            <a:ext cx="9598631" cy="1015663"/>
          </a:xfrm>
          <a:prstGeom prst="rect">
            <a:avLst/>
          </a:prstGeom>
          <a:noFill/>
        </p:spPr>
        <p:txBody>
          <a:bodyPr wrap="square">
            <a:spAutoFit/>
          </a:bodyPr>
          <a:lstStyle/>
          <a:p>
            <a:pPr marL="457200" lvl="0" indent="0" algn="l" rtl="0">
              <a:spcBef>
                <a:spcPts val="0"/>
              </a:spcBef>
              <a:spcAft>
                <a:spcPts val="0"/>
              </a:spcAft>
              <a:buNone/>
            </a:pPr>
            <a:r>
              <a:rPr lang="en-US" sz="2000" dirty="0">
                <a:solidFill>
                  <a:srgbClr val="103864"/>
                </a:solidFill>
                <a:latin typeface="Sora"/>
                <a:ea typeface="Sora"/>
                <a:cs typeface="Sora"/>
                <a:sym typeface="Sora"/>
              </a:rPr>
              <a:t>The average age	</a:t>
            </a:r>
          </a:p>
          <a:p>
            <a:pPr marL="457200" lvl="0" indent="0" algn="l" rtl="0">
              <a:spcBef>
                <a:spcPts val="0"/>
              </a:spcBef>
              <a:spcAft>
                <a:spcPts val="0"/>
              </a:spcAft>
              <a:buNone/>
            </a:pPr>
            <a:r>
              <a:rPr lang="en-US" sz="2000" dirty="0">
                <a:solidFill>
                  <a:srgbClr val="103864"/>
                </a:solidFill>
                <a:latin typeface="Sora"/>
                <a:ea typeface="Sora"/>
                <a:cs typeface="Sora"/>
                <a:sym typeface="Sora"/>
              </a:rPr>
              <a:t>Women	27,6346516</a:t>
            </a:r>
          </a:p>
          <a:p>
            <a:pPr marL="457200" lvl="0" indent="0" algn="l" rtl="0">
              <a:spcBef>
                <a:spcPts val="0"/>
              </a:spcBef>
              <a:spcAft>
                <a:spcPts val="0"/>
              </a:spcAft>
              <a:buNone/>
            </a:pPr>
            <a:r>
              <a:rPr lang="en-US" sz="2000" dirty="0">
                <a:solidFill>
                  <a:srgbClr val="103864"/>
                </a:solidFill>
                <a:latin typeface="Sora"/>
                <a:ea typeface="Sora"/>
                <a:cs typeface="Sora"/>
                <a:sym typeface="Sora"/>
              </a:rPr>
              <a:t>Men	47,08281054</a:t>
            </a:r>
          </a:p>
        </p:txBody>
      </p:sp>
    </p:spTree>
    <p:extLst>
      <p:ext uri="{BB962C8B-B14F-4D97-AF65-F5344CB8AC3E}">
        <p14:creationId xmlns:p14="http://schemas.microsoft.com/office/powerpoint/2010/main" val="12407302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40625-B162-4D82-929D-471AF0EC7DAD}"/>
              </a:ext>
            </a:extLst>
          </p:cNvPr>
          <p:cNvSpPr>
            <a:spLocks noGrp="1"/>
          </p:cNvSpPr>
          <p:nvPr>
            <p:ph type="title"/>
          </p:nvPr>
        </p:nvSpPr>
        <p:spPr>
          <a:xfrm>
            <a:off x="395229" y="334303"/>
            <a:ext cx="11401542" cy="1325563"/>
          </a:xfrm>
        </p:spPr>
        <p:txBody>
          <a:bodyPr/>
          <a:lstStyle/>
          <a:p>
            <a:r>
              <a:rPr lang="en-US" dirty="0"/>
              <a:t>Variance of data charge smokers and non-smokers</a:t>
            </a:r>
            <a:endParaRPr lang="en-ID" dirty="0"/>
          </a:p>
        </p:txBody>
      </p:sp>
      <p:sp>
        <p:nvSpPr>
          <p:cNvPr id="4" name="TextBox 3">
            <a:extLst>
              <a:ext uri="{FF2B5EF4-FFF2-40B4-BE49-F238E27FC236}">
                <a16:creationId xmlns:a16="http://schemas.microsoft.com/office/drawing/2014/main" id="{7426B510-EBD2-46C0-B83C-7782AC0F28A7}"/>
              </a:ext>
            </a:extLst>
          </p:cNvPr>
          <p:cNvSpPr txBox="1"/>
          <p:nvPr/>
        </p:nvSpPr>
        <p:spPr>
          <a:xfrm>
            <a:off x="256854" y="1659866"/>
            <a:ext cx="9598631" cy="1015663"/>
          </a:xfrm>
          <a:prstGeom prst="rect">
            <a:avLst/>
          </a:prstGeom>
          <a:noFill/>
        </p:spPr>
        <p:txBody>
          <a:bodyPr wrap="square">
            <a:spAutoFit/>
          </a:bodyPr>
          <a:lstStyle/>
          <a:p>
            <a:pPr marL="457200" lvl="0" indent="0" algn="l" rtl="0">
              <a:spcBef>
                <a:spcPts val="0"/>
              </a:spcBef>
              <a:spcAft>
                <a:spcPts val="0"/>
              </a:spcAft>
              <a:buNone/>
            </a:pPr>
            <a:r>
              <a:rPr lang="en-US" sz="2000" dirty="0">
                <a:solidFill>
                  <a:srgbClr val="103864"/>
                </a:solidFill>
                <a:latin typeface="Sora"/>
                <a:ea typeface="Sora"/>
                <a:cs typeface="Sora"/>
                <a:sym typeface="Sora"/>
              </a:rPr>
              <a:t>Varian</a:t>
            </a:r>
          </a:p>
          <a:p>
            <a:pPr marL="457200" lvl="0" indent="0" algn="l" rtl="0">
              <a:spcBef>
                <a:spcPts val="0"/>
              </a:spcBef>
              <a:spcAft>
                <a:spcPts val="0"/>
              </a:spcAft>
              <a:buNone/>
            </a:pPr>
            <a:r>
              <a:rPr lang="en-US" sz="2000" dirty="0">
                <a:solidFill>
                  <a:srgbClr val="103864"/>
                </a:solidFill>
                <a:latin typeface="Sora"/>
                <a:ea typeface="Sora"/>
                <a:cs typeface="Sora"/>
                <a:sym typeface="Sora"/>
              </a:rPr>
              <a:t>Smokers:  146.733.433 </a:t>
            </a:r>
          </a:p>
          <a:p>
            <a:pPr marL="457200" lvl="0" indent="0" algn="l" rtl="0">
              <a:spcBef>
                <a:spcPts val="0"/>
              </a:spcBef>
              <a:spcAft>
                <a:spcPts val="0"/>
              </a:spcAft>
              <a:buNone/>
            </a:pPr>
            <a:r>
              <a:rPr lang="en-US" sz="2000" dirty="0">
                <a:solidFill>
                  <a:srgbClr val="103864"/>
                </a:solidFill>
                <a:latin typeface="Sora"/>
                <a:ea typeface="Sora"/>
                <a:cs typeface="Sora"/>
                <a:sym typeface="Sora"/>
              </a:rPr>
              <a:t>Non-smokers:  145.743.557 </a:t>
            </a:r>
          </a:p>
        </p:txBody>
      </p:sp>
    </p:spTree>
    <p:extLst>
      <p:ext uri="{BB962C8B-B14F-4D97-AF65-F5344CB8AC3E}">
        <p14:creationId xmlns:p14="http://schemas.microsoft.com/office/powerpoint/2010/main" val="7111482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40625-B162-4D82-929D-471AF0EC7DAD}"/>
              </a:ext>
            </a:extLst>
          </p:cNvPr>
          <p:cNvSpPr>
            <a:spLocks noGrp="1"/>
          </p:cNvSpPr>
          <p:nvPr>
            <p:ph type="title"/>
          </p:nvPr>
        </p:nvSpPr>
        <p:spPr>
          <a:xfrm>
            <a:off x="395229" y="334303"/>
            <a:ext cx="11401542" cy="1325563"/>
          </a:xfrm>
        </p:spPr>
        <p:txBody>
          <a:bodyPr/>
          <a:lstStyle/>
          <a:p>
            <a:r>
              <a:rPr lang="nn-NO" dirty="0"/>
              <a:t>Who has the highest? BMI of smokers or non-smokers</a:t>
            </a:r>
          </a:p>
        </p:txBody>
      </p:sp>
      <p:sp>
        <p:nvSpPr>
          <p:cNvPr id="4" name="TextBox 3">
            <a:extLst>
              <a:ext uri="{FF2B5EF4-FFF2-40B4-BE49-F238E27FC236}">
                <a16:creationId xmlns:a16="http://schemas.microsoft.com/office/drawing/2014/main" id="{7426B510-EBD2-46C0-B83C-7782AC0F28A7}"/>
              </a:ext>
            </a:extLst>
          </p:cNvPr>
          <p:cNvSpPr txBox="1"/>
          <p:nvPr/>
        </p:nvSpPr>
        <p:spPr>
          <a:xfrm>
            <a:off x="256854" y="1659866"/>
            <a:ext cx="9598631" cy="1015663"/>
          </a:xfrm>
          <a:prstGeom prst="rect">
            <a:avLst/>
          </a:prstGeom>
          <a:noFill/>
        </p:spPr>
        <p:txBody>
          <a:bodyPr wrap="square">
            <a:spAutoFit/>
          </a:bodyPr>
          <a:lstStyle/>
          <a:p>
            <a:pPr marL="457200" lvl="0" indent="0" algn="l" rtl="0">
              <a:spcBef>
                <a:spcPts val="0"/>
              </a:spcBef>
              <a:spcAft>
                <a:spcPts val="0"/>
              </a:spcAft>
              <a:buNone/>
            </a:pPr>
            <a:r>
              <a:rPr lang="en-US" sz="2000" dirty="0">
                <a:solidFill>
                  <a:srgbClr val="103864"/>
                </a:solidFill>
                <a:latin typeface="Sora"/>
                <a:ea typeface="Sora"/>
                <a:cs typeface="Sora"/>
                <a:sym typeface="Sora"/>
              </a:rPr>
              <a:t>Average BMI</a:t>
            </a:r>
          </a:p>
          <a:p>
            <a:pPr marL="457200" lvl="0" indent="0" algn="l" rtl="0">
              <a:spcBef>
                <a:spcPts val="0"/>
              </a:spcBef>
              <a:spcAft>
                <a:spcPts val="0"/>
              </a:spcAft>
              <a:buNone/>
            </a:pPr>
            <a:r>
              <a:rPr lang="en-US" sz="2000" dirty="0">
                <a:solidFill>
                  <a:srgbClr val="103864"/>
                </a:solidFill>
                <a:latin typeface="Sora"/>
                <a:ea typeface="Sora"/>
                <a:cs typeface="Sora"/>
                <a:sym typeface="Sora"/>
              </a:rPr>
              <a:t>Smokers: 30,65202551</a:t>
            </a:r>
          </a:p>
          <a:p>
            <a:pPr marL="457200" lvl="0" indent="0" algn="l" rtl="0">
              <a:spcBef>
                <a:spcPts val="0"/>
              </a:spcBef>
              <a:spcAft>
                <a:spcPts val="0"/>
              </a:spcAft>
              <a:buNone/>
            </a:pPr>
            <a:r>
              <a:rPr lang="en-US" sz="2000" dirty="0">
                <a:solidFill>
                  <a:srgbClr val="103864"/>
                </a:solidFill>
                <a:latin typeface="Sora"/>
                <a:ea typeface="Sora"/>
                <a:cs typeface="Sora"/>
                <a:sym typeface="Sora"/>
              </a:rPr>
              <a:t>Non-smokers: 30,66385105 </a:t>
            </a:r>
          </a:p>
        </p:txBody>
      </p:sp>
    </p:spTree>
    <p:extLst>
      <p:ext uri="{BB962C8B-B14F-4D97-AF65-F5344CB8AC3E}">
        <p14:creationId xmlns:p14="http://schemas.microsoft.com/office/powerpoint/2010/main" val="36815601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g142ad2f6649_0_9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Analysis</a:t>
            </a:r>
            <a:endParaRPr/>
          </a:p>
        </p:txBody>
      </p:sp>
      <p:sp>
        <p:nvSpPr>
          <p:cNvPr id="258" name="Google Shape;258;g142ad2f6649_0_94"/>
          <p:cNvSpPr txBox="1"/>
          <p:nvPr/>
        </p:nvSpPr>
        <p:spPr>
          <a:xfrm>
            <a:off x="401515" y="1584375"/>
            <a:ext cx="11388900" cy="3170058"/>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Interpretation</a:t>
            </a:r>
            <a:endParaRPr sz="2000" dirty="0">
              <a:solidFill>
                <a:srgbClr val="103864"/>
              </a:solidFill>
              <a:latin typeface="Sora"/>
              <a:ea typeface="Sora"/>
              <a:cs typeface="Sora"/>
              <a:sym typeface="Sora"/>
            </a:endParaRPr>
          </a:p>
          <a:p>
            <a:pPr marL="457200" lvl="0" indent="457200" algn="just" rtl="0">
              <a:spcBef>
                <a:spcPts val="0"/>
              </a:spcBef>
              <a:spcAft>
                <a:spcPts val="0"/>
              </a:spcAft>
              <a:buNone/>
            </a:pPr>
            <a:r>
              <a:rPr lang="en-US" sz="2000" dirty="0">
                <a:solidFill>
                  <a:srgbClr val="103864"/>
                </a:solidFill>
                <a:latin typeface="Sora"/>
                <a:ea typeface="Sora"/>
                <a:cs typeface="Sora"/>
                <a:sym typeface="Sora"/>
              </a:rPr>
              <a:t>Dataset yang </a:t>
            </a:r>
            <a:r>
              <a:rPr lang="en-US" sz="2000" dirty="0" err="1">
                <a:solidFill>
                  <a:srgbClr val="103864"/>
                </a:solidFill>
                <a:latin typeface="Sora"/>
                <a:ea typeface="Sora"/>
                <a:cs typeface="Sora"/>
                <a:sym typeface="Sora"/>
              </a:rPr>
              <a:t>dipakai</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diambil</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dari</a:t>
            </a:r>
            <a:r>
              <a:rPr lang="en-US" sz="2000" dirty="0">
                <a:solidFill>
                  <a:srgbClr val="103864"/>
                </a:solidFill>
                <a:latin typeface="Sora"/>
                <a:ea typeface="Sora"/>
                <a:cs typeface="Sora"/>
                <a:sym typeface="Sora"/>
              </a:rPr>
              <a:t> 1338 orang yang </a:t>
            </a:r>
            <a:r>
              <a:rPr lang="en-US" sz="2000" dirty="0" err="1">
                <a:solidFill>
                  <a:srgbClr val="103864"/>
                </a:solidFill>
                <a:latin typeface="Sora"/>
                <a:ea typeface="Sora"/>
                <a:cs typeface="Sora"/>
                <a:sym typeface="Sora"/>
              </a:rPr>
              <a:t>memiliki</a:t>
            </a:r>
            <a:r>
              <a:rPr lang="en-US" sz="2000" dirty="0">
                <a:solidFill>
                  <a:srgbClr val="103864"/>
                </a:solidFill>
                <a:latin typeface="Sora"/>
                <a:ea typeface="Sora"/>
                <a:cs typeface="Sora"/>
                <a:sym typeface="Sora"/>
              </a:rPr>
              <a:t> rata-rata </a:t>
            </a:r>
            <a:r>
              <a:rPr lang="en-US" sz="2000" dirty="0" err="1">
                <a:solidFill>
                  <a:srgbClr val="103864"/>
                </a:solidFill>
                <a:latin typeface="Sora"/>
                <a:ea typeface="Sora"/>
                <a:cs typeface="Sora"/>
                <a:sym typeface="Sora"/>
              </a:rPr>
              <a:t>umur</a:t>
            </a:r>
            <a:r>
              <a:rPr lang="en-US" sz="2000" dirty="0">
                <a:solidFill>
                  <a:srgbClr val="103864"/>
                </a:solidFill>
                <a:latin typeface="Sora"/>
                <a:ea typeface="Sora"/>
                <a:cs typeface="Sora"/>
                <a:sym typeface="Sora"/>
              </a:rPr>
              <a:t> 39,2 </a:t>
            </a:r>
            <a:r>
              <a:rPr lang="en-US" sz="2000" dirty="0" err="1">
                <a:solidFill>
                  <a:srgbClr val="103864"/>
                </a:solidFill>
                <a:latin typeface="Sora"/>
                <a:ea typeface="Sora"/>
                <a:cs typeface="Sora"/>
                <a:sym typeface="Sora"/>
              </a:rPr>
              <a:t>tahun</a:t>
            </a:r>
            <a:r>
              <a:rPr lang="en-US" sz="2000" dirty="0">
                <a:solidFill>
                  <a:srgbClr val="103864"/>
                </a:solidFill>
                <a:latin typeface="Sora"/>
                <a:ea typeface="Sora"/>
                <a:cs typeface="Sora"/>
                <a:sym typeface="Sora"/>
              </a:rPr>
              <a:t>. Rata-rata </a:t>
            </a:r>
            <a:r>
              <a:rPr lang="en-US" sz="2000" dirty="0" err="1">
                <a:solidFill>
                  <a:srgbClr val="103864"/>
                </a:solidFill>
                <a:latin typeface="Sora"/>
                <a:ea typeface="Sora"/>
                <a:cs typeface="Sora"/>
                <a:sym typeface="Sora"/>
              </a:rPr>
              <a:t>nilai</a:t>
            </a:r>
            <a:r>
              <a:rPr lang="en-US" sz="2000" dirty="0">
                <a:solidFill>
                  <a:srgbClr val="103864"/>
                </a:solidFill>
                <a:latin typeface="Sora"/>
                <a:ea typeface="Sora"/>
                <a:cs typeface="Sora"/>
                <a:sym typeface="Sora"/>
              </a:rPr>
              <a:t> BMI </a:t>
            </a:r>
            <a:r>
              <a:rPr lang="en-US" sz="2000" dirty="0" err="1">
                <a:solidFill>
                  <a:srgbClr val="103864"/>
                </a:solidFill>
                <a:latin typeface="Sora"/>
                <a:ea typeface="Sora"/>
                <a:cs typeface="Sora"/>
                <a:sym typeface="Sora"/>
              </a:rPr>
              <a:t>mereka</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adalah</a:t>
            </a:r>
            <a:r>
              <a:rPr lang="en-US" sz="2000" dirty="0">
                <a:solidFill>
                  <a:srgbClr val="103864"/>
                </a:solidFill>
                <a:latin typeface="Sora"/>
                <a:ea typeface="Sora"/>
                <a:cs typeface="Sora"/>
                <a:sym typeface="Sora"/>
              </a:rPr>
              <a:t> 30,66339686, </a:t>
            </a:r>
            <a:r>
              <a:rPr lang="en-US" sz="2000" dirty="0" err="1">
                <a:solidFill>
                  <a:srgbClr val="103864"/>
                </a:solidFill>
                <a:latin typeface="Sora"/>
                <a:ea typeface="Sora"/>
                <a:cs typeface="Sora"/>
                <a:sym typeface="Sora"/>
              </a:rPr>
              <a:t>ini</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menunjukkan</a:t>
            </a:r>
            <a:r>
              <a:rPr lang="en-US" sz="2000" dirty="0">
                <a:solidFill>
                  <a:srgbClr val="103864"/>
                </a:solidFill>
                <a:latin typeface="Sora"/>
                <a:ea typeface="Sora"/>
                <a:cs typeface="Sora"/>
                <a:sym typeface="Sora"/>
              </a:rPr>
              <a:t> </a:t>
            </a:r>
            <a:r>
              <a:rPr lang="en-US" sz="2000" b="1" dirty="0">
                <a:solidFill>
                  <a:srgbClr val="103864"/>
                </a:solidFill>
                <a:latin typeface="Sora"/>
                <a:ea typeface="Sora"/>
                <a:cs typeface="Sora"/>
                <a:sym typeface="Sora"/>
              </a:rPr>
              <a:t>rata-rata orang </a:t>
            </a:r>
            <a:r>
              <a:rPr lang="en-US" sz="2000" b="1" dirty="0" err="1">
                <a:solidFill>
                  <a:srgbClr val="103864"/>
                </a:solidFill>
                <a:latin typeface="Sora"/>
                <a:ea typeface="Sora"/>
                <a:cs typeface="Sora"/>
                <a:sym typeface="Sora"/>
              </a:rPr>
              <a:t>memiliki</a:t>
            </a:r>
            <a:r>
              <a:rPr lang="en-US" sz="2000" b="1" dirty="0">
                <a:solidFill>
                  <a:srgbClr val="103864"/>
                </a:solidFill>
                <a:latin typeface="Sora"/>
                <a:ea typeface="Sora"/>
                <a:cs typeface="Sora"/>
                <a:sym typeface="Sora"/>
              </a:rPr>
              <a:t> BMI </a:t>
            </a:r>
            <a:r>
              <a:rPr lang="en-US" sz="2000" b="1" dirty="0" err="1">
                <a:solidFill>
                  <a:srgbClr val="103864"/>
                </a:solidFill>
                <a:latin typeface="Sora"/>
                <a:ea typeface="Sora"/>
                <a:cs typeface="Sora"/>
                <a:sym typeface="Sora"/>
              </a:rPr>
              <a:t>obesitas</a:t>
            </a:r>
            <a:r>
              <a:rPr lang="en-US" sz="2000" b="1"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Selain</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itu</a:t>
            </a:r>
            <a:r>
              <a:rPr lang="en-US" sz="2000" dirty="0">
                <a:solidFill>
                  <a:srgbClr val="103864"/>
                </a:solidFill>
                <a:latin typeface="Sora"/>
                <a:ea typeface="Sora"/>
                <a:cs typeface="Sora"/>
                <a:sym typeface="Sora"/>
              </a:rPr>
              <a:t>, rata-rata BMI </a:t>
            </a:r>
            <a:r>
              <a:rPr lang="en-US" sz="2000" dirty="0" err="1">
                <a:solidFill>
                  <a:srgbClr val="103864"/>
                </a:solidFill>
                <a:latin typeface="Sora"/>
                <a:ea typeface="Sora"/>
                <a:cs typeface="Sora"/>
                <a:sym typeface="Sora"/>
              </a:rPr>
              <a:t>dari</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bukan</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perokok</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sedikit</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lebih</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tinggi</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daripada</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perokok</a:t>
            </a:r>
            <a:r>
              <a:rPr lang="en-US" sz="2000" dirty="0">
                <a:solidFill>
                  <a:srgbClr val="103864"/>
                </a:solidFill>
                <a:latin typeface="Sora"/>
                <a:ea typeface="Sora"/>
                <a:cs typeface="Sora"/>
                <a:sym typeface="Sora"/>
              </a:rPr>
              <a:t>.</a:t>
            </a:r>
            <a:endParaRPr lang="en-US" sz="2000" b="1" dirty="0">
              <a:solidFill>
                <a:srgbClr val="103864"/>
              </a:solidFill>
              <a:latin typeface="Sora"/>
              <a:ea typeface="Sora"/>
              <a:cs typeface="Sora"/>
              <a:sym typeface="Sora"/>
            </a:endParaRPr>
          </a:p>
          <a:p>
            <a:pPr marL="457200" lvl="0" indent="457200" algn="just" rtl="0">
              <a:spcBef>
                <a:spcPts val="0"/>
              </a:spcBef>
              <a:spcAft>
                <a:spcPts val="0"/>
              </a:spcAft>
              <a:buNone/>
            </a:pPr>
            <a:r>
              <a:rPr lang="en-US" sz="2000" dirty="0">
                <a:solidFill>
                  <a:srgbClr val="103864"/>
                </a:solidFill>
                <a:latin typeface="Sora"/>
                <a:ea typeface="Sora"/>
                <a:cs typeface="Sora"/>
                <a:sym typeface="Sora"/>
              </a:rPr>
              <a:t>Rata-rata </a:t>
            </a:r>
            <a:r>
              <a:rPr lang="en-US" sz="2000" dirty="0" err="1">
                <a:solidFill>
                  <a:srgbClr val="103864"/>
                </a:solidFill>
                <a:latin typeface="Sora"/>
                <a:ea typeface="Sora"/>
                <a:cs typeface="Sora"/>
                <a:sym typeface="Sora"/>
              </a:rPr>
              <a:t>usia</a:t>
            </a:r>
            <a:r>
              <a:rPr lang="en-US" sz="2000" dirty="0">
                <a:solidFill>
                  <a:srgbClr val="103864"/>
                </a:solidFill>
                <a:latin typeface="Sora"/>
                <a:ea typeface="Sora"/>
                <a:cs typeface="Sora"/>
                <a:sym typeface="Sora"/>
              </a:rPr>
              <a:t> yang </a:t>
            </a:r>
            <a:r>
              <a:rPr lang="en-US" sz="2000" dirty="0" err="1">
                <a:solidFill>
                  <a:srgbClr val="103864"/>
                </a:solidFill>
                <a:latin typeface="Sora"/>
                <a:ea typeface="Sora"/>
                <a:cs typeface="Sora"/>
                <a:sym typeface="Sora"/>
              </a:rPr>
              <a:t>merokok</a:t>
            </a:r>
            <a:r>
              <a:rPr lang="en-US" sz="2000" dirty="0">
                <a:solidFill>
                  <a:srgbClr val="103864"/>
                </a:solidFill>
                <a:latin typeface="Sora"/>
                <a:ea typeface="Sora"/>
                <a:cs typeface="Sora"/>
                <a:sym typeface="Sora"/>
              </a:rPr>
              <a:t> pada </a:t>
            </a:r>
            <a:r>
              <a:rPr lang="en-US" sz="2000" dirty="0" err="1">
                <a:solidFill>
                  <a:srgbClr val="103864"/>
                </a:solidFill>
                <a:latin typeface="Sora"/>
                <a:ea typeface="Sora"/>
                <a:cs typeface="Sora"/>
                <a:sym typeface="Sora"/>
              </a:rPr>
              <a:t>perempuan</a:t>
            </a:r>
            <a:r>
              <a:rPr lang="en-US" sz="2000" dirty="0">
                <a:solidFill>
                  <a:srgbClr val="103864"/>
                </a:solidFill>
                <a:latin typeface="Sora"/>
                <a:ea typeface="Sora"/>
                <a:cs typeface="Sora"/>
                <a:sym typeface="Sora"/>
              </a:rPr>
              <a:t> di </a:t>
            </a:r>
            <a:r>
              <a:rPr lang="en-US" sz="2000" dirty="0" err="1">
                <a:solidFill>
                  <a:srgbClr val="103864"/>
                </a:solidFill>
                <a:latin typeface="Sora"/>
                <a:ea typeface="Sora"/>
                <a:cs typeface="Sora"/>
                <a:sym typeface="Sora"/>
              </a:rPr>
              <a:t>angka</a:t>
            </a:r>
            <a:r>
              <a:rPr lang="en-US" sz="2000" dirty="0">
                <a:solidFill>
                  <a:srgbClr val="103864"/>
                </a:solidFill>
                <a:latin typeface="Sora"/>
                <a:ea typeface="Sora"/>
                <a:cs typeface="Sora"/>
                <a:sym typeface="Sora"/>
              </a:rPr>
              <a:t> 27 </a:t>
            </a:r>
            <a:r>
              <a:rPr lang="en-US" sz="2000" dirty="0" err="1">
                <a:solidFill>
                  <a:srgbClr val="103864"/>
                </a:solidFill>
                <a:latin typeface="Sora"/>
                <a:ea typeface="Sora"/>
                <a:cs typeface="Sora"/>
                <a:sym typeface="Sora"/>
              </a:rPr>
              <a:t>tahun</a:t>
            </a:r>
            <a:r>
              <a:rPr lang="en-US" sz="2000" dirty="0">
                <a:solidFill>
                  <a:srgbClr val="103864"/>
                </a:solidFill>
                <a:latin typeface="Sora"/>
                <a:ea typeface="Sora"/>
                <a:cs typeface="Sora"/>
                <a:sym typeface="Sora"/>
              </a:rPr>
              <a:t> yang mana </a:t>
            </a:r>
            <a:r>
              <a:rPr lang="en-US" sz="2000" dirty="0" err="1">
                <a:solidFill>
                  <a:srgbClr val="103864"/>
                </a:solidFill>
                <a:latin typeface="Sora"/>
                <a:ea typeface="Sora"/>
                <a:cs typeface="Sora"/>
                <a:sym typeface="Sora"/>
              </a:rPr>
              <a:t>tergolong</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lebih</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muda</a:t>
            </a:r>
            <a:r>
              <a:rPr lang="en-US" sz="2000" dirty="0">
                <a:solidFill>
                  <a:srgbClr val="103864"/>
                </a:solidFill>
                <a:latin typeface="Sora"/>
                <a:ea typeface="Sora"/>
                <a:cs typeface="Sora"/>
                <a:sym typeface="Sora"/>
              </a:rPr>
              <a:t> disbanding pada </a:t>
            </a:r>
            <a:r>
              <a:rPr lang="en-US" sz="2000" dirty="0" err="1">
                <a:solidFill>
                  <a:srgbClr val="103864"/>
                </a:solidFill>
                <a:latin typeface="Sora"/>
                <a:ea typeface="Sora"/>
                <a:cs typeface="Sora"/>
                <a:sym typeface="Sora"/>
              </a:rPr>
              <a:t>laki-laki</a:t>
            </a:r>
            <a:r>
              <a:rPr lang="en-US" sz="2000" dirty="0">
                <a:solidFill>
                  <a:srgbClr val="103864"/>
                </a:solidFill>
                <a:latin typeface="Sora"/>
                <a:ea typeface="Sora"/>
                <a:cs typeface="Sora"/>
                <a:sym typeface="Sora"/>
              </a:rPr>
              <a:t> yang </a:t>
            </a:r>
            <a:r>
              <a:rPr lang="en-US" sz="2000" dirty="0" err="1">
                <a:solidFill>
                  <a:srgbClr val="103864"/>
                </a:solidFill>
                <a:latin typeface="Sora"/>
                <a:ea typeface="Sora"/>
                <a:cs typeface="Sora"/>
                <a:sym typeface="Sora"/>
              </a:rPr>
              <a:t>berada</a:t>
            </a:r>
            <a:r>
              <a:rPr lang="en-US" sz="2000" dirty="0">
                <a:solidFill>
                  <a:srgbClr val="103864"/>
                </a:solidFill>
                <a:latin typeface="Sora"/>
                <a:ea typeface="Sora"/>
                <a:cs typeface="Sora"/>
                <a:sym typeface="Sora"/>
              </a:rPr>
              <a:t> di </a:t>
            </a:r>
            <a:r>
              <a:rPr lang="en-US" sz="2000" dirty="0" err="1">
                <a:solidFill>
                  <a:srgbClr val="103864"/>
                </a:solidFill>
                <a:latin typeface="Sora"/>
                <a:ea typeface="Sora"/>
                <a:cs typeface="Sora"/>
                <a:sym typeface="Sora"/>
              </a:rPr>
              <a:t>usia</a:t>
            </a:r>
            <a:r>
              <a:rPr lang="en-US" sz="2000" dirty="0">
                <a:solidFill>
                  <a:srgbClr val="103864"/>
                </a:solidFill>
                <a:latin typeface="Sora"/>
                <a:ea typeface="Sora"/>
                <a:cs typeface="Sora"/>
                <a:sym typeface="Sora"/>
              </a:rPr>
              <a:t> 47 </a:t>
            </a:r>
            <a:r>
              <a:rPr lang="en-US" sz="2000" dirty="0" err="1">
                <a:solidFill>
                  <a:srgbClr val="103864"/>
                </a:solidFill>
                <a:latin typeface="Sora"/>
                <a:ea typeface="Sora"/>
                <a:cs typeface="Sora"/>
                <a:sym typeface="Sora"/>
              </a:rPr>
              <a:t>tahun</a:t>
            </a:r>
            <a:r>
              <a:rPr lang="en-US" sz="2000" dirty="0">
                <a:solidFill>
                  <a:srgbClr val="103864"/>
                </a:solidFill>
                <a:latin typeface="Sora"/>
                <a:ea typeface="Sora"/>
                <a:cs typeface="Sora"/>
                <a:sym typeface="Sora"/>
              </a:rPr>
              <a:t>.</a:t>
            </a:r>
            <a:endParaRPr sz="2000" dirty="0">
              <a:solidFill>
                <a:srgbClr val="103864"/>
              </a:solidFill>
              <a:latin typeface="Sora"/>
              <a:ea typeface="Sora"/>
              <a:cs typeface="Sora"/>
              <a:sym typeface="Sora"/>
            </a:endParaRPr>
          </a:p>
          <a:p>
            <a:pPr marL="457200" lvl="0" indent="457200" algn="just" rtl="0">
              <a:spcBef>
                <a:spcPts val="0"/>
              </a:spcBef>
              <a:spcAft>
                <a:spcPts val="0"/>
              </a:spcAft>
              <a:buNone/>
            </a:pPr>
            <a:r>
              <a:rPr lang="en-US" sz="2000" dirty="0">
                <a:solidFill>
                  <a:srgbClr val="103864"/>
                </a:solidFill>
                <a:latin typeface="Sora"/>
                <a:ea typeface="Sora"/>
                <a:cs typeface="Sora"/>
                <a:sym typeface="Sora"/>
              </a:rPr>
              <a:t>Varian </a:t>
            </a:r>
            <a:r>
              <a:rPr lang="en-US" sz="2000" dirty="0" err="1">
                <a:solidFill>
                  <a:srgbClr val="103864"/>
                </a:solidFill>
                <a:latin typeface="Sora"/>
                <a:ea typeface="Sora"/>
                <a:cs typeface="Sora"/>
                <a:sym typeface="Sora"/>
              </a:rPr>
              <a:t>tagihannya</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memiliki</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perbedaan</a:t>
            </a:r>
            <a:r>
              <a:rPr lang="en-US" sz="2000" dirty="0">
                <a:solidFill>
                  <a:srgbClr val="103864"/>
                </a:solidFill>
                <a:latin typeface="Sora"/>
                <a:ea typeface="Sora"/>
                <a:cs typeface="Sora"/>
                <a:sym typeface="Sora"/>
              </a:rPr>
              <a:t> yang </a:t>
            </a:r>
            <a:r>
              <a:rPr lang="en-US" sz="2000" dirty="0" err="1">
                <a:solidFill>
                  <a:srgbClr val="103864"/>
                </a:solidFill>
                <a:latin typeface="Sora"/>
                <a:ea typeface="Sora"/>
                <a:cs typeface="Sora"/>
                <a:sym typeface="Sora"/>
              </a:rPr>
              <a:t>tidak</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terlalu</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signifikan</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antara</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perokok</a:t>
            </a:r>
            <a:r>
              <a:rPr lang="en-US" sz="2000" dirty="0">
                <a:solidFill>
                  <a:srgbClr val="103864"/>
                </a:solidFill>
                <a:latin typeface="Sora"/>
                <a:ea typeface="Sora"/>
                <a:cs typeface="Sora"/>
                <a:sym typeface="Sora"/>
              </a:rPr>
              <a:t> dan </a:t>
            </a:r>
            <a:r>
              <a:rPr lang="en-US" sz="2000" dirty="0" err="1">
                <a:solidFill>
                  <a:srgbClr val="103864"/>
                </a:solidFill>
                <a:latin typeface="Sora"/>
                <a:ea typeface="Sora"/>
                <a:cs typeface="Sora"/>
                <a:sym typeface="Sora"/>
              </a:rPr>
              <a:t>bukan</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perokok</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tepatnya</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memiliki</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selisih</a:t>
            </a:r>
            <a:r>
              <a:rPr lang="en-US" sz="2000" dirty="0">
                <a:solidFill>
                  <a:srgbClr val="103864"/>
                </a:solidFill>
                <a:latin typeface="Sora"/>
                <a:ea typeface="Sora"/>
                <a:cs typeface="Sora"/>
                <a:sym typeface="Sora"/>
              </a:rPr>
              <a:t> </a:t>
            </a:r>
            <a:r>
              <a:rPr lang="en-US" sz="2000" dirty="0" err="1">
                <a:solidFill>
                  <a:srgbClr val="103864"/>
                </a:solidFill>
                <a:latin typeface="Sora"/>
                <a:ea typeface="Sora"/>
                <a:cs typeface="Sora"/>
                <a:sym typeface="Sora"/>
              </a:rPr>
              <a:t>sekitar</a:t>
            </a:r>
            <a:r>
              <a:rPr lang="en-US" sz="2000" dirty="0">
                <a:solidFill>
                  <a:srgbClr val="103864"/>
                </a:solidFill>
                <a:latin typeface="Sora"/>
                <a:ea typeface="Sora"/>
                <a:cs typeface="Sora"/>
                <a:sym typeface="Sora"/>
              </a:rPr>
              <a:t>  989.876 (</a:t>
            </a:r>
            <a:r>
              <a:rPr lang="en-US" sz="2000" dirty="0" err="1">
                <a:solidFill>
                  <a:srgbClr val="103864"/>
                </a:solidFill>
                <a:latin typeface="Sora"/>
                <a:ea typeface="Sora"/>
                <a:cs typeface="Sora"/>
                <a:sym typeface="Sora"/>
              </a:rPr>
              <a:t>hanya</a:t>
            </a:r>
            <a:r>
              <a:rPr lang="en-US" sz="2000" dirty="0">
                <a:solidFill>
                  <a:srgbClr val="103864"/>
                </a:solidFill>
                <a:latin typeface="Sora"/>
                <a:ea typeface="Sora"/>
                <a:cs typeface="Sora"/>
                <a:sym typeface="Sora"/>
              </a:rPr>
              <a:t> 1 % </a:t>
            </a:r>
            <a:r>
              <a:rPr lang="en-US" sz="2000" dirty="0" err="1">
                <a:solidFill>
                  <a:srgbClr val="103864"/>
                </a:solidFill>
                <a:latin typeface="Sora"/>
                <a:ea typeface="Sora"/>
                <a:cs typeface="Sora"/>
                <a:sym typeface="Sora"/>
              </a:rPr>
              <a:t>dari</a:t>
            </a:r>
            <a:r>
              <a:rPr lang="en-US" sz="2000" dirty="0">
                <a:solidFill>
                  <a:srgbClr val="103864"/>
                </a:solidFill>
                <a:latin typeface="Sora"/>
                <a:ea typeface="Sora"/>
                <a:cs typeface="Sora"/>
                <a:sym typeface="Sora"/>
              </a:rPr>
              <a:t> total </a:t>
            </a:r>
            <a:r>
              <a:rPr lang="en-US" sz="2000" dirty="0" err="1">
                <a:solidFill>
                  <a:srgbClr val="103864"/>
                </a:solidFill>
                <a:latin typeface="Sora"/>
                <a:ea typeface="Sora"/>
                <a:cs typeface="Sora"/>
                <a:sym typeface="Sora"/>
              </a:rPr>
              <a:t>varian</a:t>
            </a:r>
            <a:r>
              <a:rPr lang="en-US" sz="2000" dirty="0">
                <a:solidFill>
                  <a:srgbClr val="103864"/>
                </a:solidFill>
                <a:latin typeface="Sora"/>
                <a:ea typeface="Sora"/>
                <a:cs typeface="Sora"/>
                <a:sym typeface="Sora"/>
              </a:rPr>
              <a:t> masing-masing </a:t>
            </a:r>
            <a:r>
              <a:rPr lang="en-US" sz="2000" dirty="0" err="1">
                <a:solidFill>
                  <a:srgbClr val="103864"/>
                </a:solidFill>
                <a:latin typeface="Sora"/>
                <a:ea typeface="Sora"/>
                <a:cs typeface="Sora"/>
                <a:sym typeface="Sora"/>
              </a:rPr>
              <a:t>kategori</a:t>
            </a:r>
            <a:r>
              <a:rPr lang="en-US" sz="2000" dirty="0">
                <a:solidFill>
                  <a:srgbClr val="103864"/>
                </a:solidFill>
                <a:latin typeface="Sora"/>
                <a:ea typeface="Sora"/>
                <a:cs typeface="Sora"/>
                <a:sym typeface="Sora"/>
              </a:rPr>
              <a:t>).</a:t>
            </a:r>
            <a:endParaRPr sz="2000" b="1" dirty="0">
              <a:solidFill>
                <a:srgbClr val="103864"/>
              </a:solidFill>
              <a:latin typeface="Sora"/>
              <a:ea typeface="Sora"/>
              <a:cs typeface="Sora"/>
              <a:sym typeface="Sor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142ad2f6649_0_49"/>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Categorical Variables Analysis</a:t>
            </a:r>
            <a:endParaRPr sz="40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g142ad2f6649_0_10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103864"/>
              </a:buClr>
              <a:buSzPts val="3200"/>
              <a:buFont typeface="Sora"/>
              <a:buNone/>
            </a:pPr>
            <a:r>
              <a:rPr lang="en-US" dirty="0" err="1"/>
              <a:t>Proporsion</a:t>
            </a:r>
            <a:r>
              <a:rPr lang="en-US" dirty="0"/>
              <a:t> of smokers and non-smokers</a:t>
            </a:r>
            <a:endParaRPr dirty="0"/>
          </a:p>
        </p:txBody>
      </p:sp>
      <p:sp>
        <p:nvSpPr>
          <p:cNvPr id="270" name="Google Shape;270;g142ad2f6649_0_104"/>
          <p:cNvSpPr txBox="1"/>
          <p:nvPr/>
        </p:nvSpPr>
        <p:spPr>
          <a:xfrm>
            <a:off x="401515" y="1584375"/>
            <a:ext cx="11388900" cy="400069"/>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Non-smokers have the highest proportion compared to smokers.</a:t>
            </a:r>
            <a:endParaRPr sz="2000" dirty="0">
              <a:solidFill>
                <a:srgbClr val="103864"/>
              </a:solidFill>
              <a:latin typeface="Sora"/>
              <a:ea typeface="Sora"/>
              <a:cs typeface="Sora"/>
              <a:sym typeface="Sora"/>
            </a:endParaRPr>
          </a:p>
        </p:txBody>
      </p:sp>
      <p:pic>
        <p:nvPicPr>
          <p:cNvPr id="4" name="Picture 3">
            <a:extLst>
              <a:ext uri="{FF2B5EF4-FFF2-40B4-BE49-F238E27FC236}">
                <a16:creationId xmlns:a16="http://schemas.microsoft.com/office/drawing/2014/main" id="{0353C0A2-0653-41EF-9F70-260A166D5E3F}"/>
              </a:ext>
            </a:extLst>
          </p:cNvPr>
          <p:cNvPicPr>
            <a:picLocks noChangeAspect="1"/>
          </p:cNvPicPr>
          <p:nvPr/>
        </p:nvPicPr>
        <p:blipFill>
          <a:blip r:embed="rId3"/>
          <a:stretch>
            <a:fillRect/>
          </a:stretch>
        </p:blipFill>
        <p:spPr>
          <a:xfrm>
            <a:off x="1003938" y="2098640"/>
            <a:ext cx="2848373" cy="110505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g142ad2f6649_0_9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Which gender has the highest bill?</a:t>
            </a:r>
            <a:endParaRPr dirty="0"/>
          </a:p>
        </p:txBody>
      </p:sp>
      <p:sp>
        <p:nvSpPr>
          <p:cNvPr id="276" name="Google Shape;276;g142ad2f6649_0_99"/>
          <p:cNvSpPr txBox="1"/>
          <p:nvPr/>
        </p:nvSpPr>
        <p:spPr>
          <a:xfrm>
            <a:off x="401515" y="1584375"/>
            <a:ext cx="11388900" cy="1015622"/>
          </a:xfrm>
          <a:prstGeom prst="rect">
            <a:avLst/>
          </a:prstGeom>
          <a:noFill/>
          <a:ln>
            <a:noFill/>
          </a:ln>
        </p:spPr>
        <p:txBody>
          <a:bodyPr spcFirstLastPara="1" wrap="square" lIns="91425" tIns="45700" rIns="91425" bIns="45700" anchor="t" anchorCtr="0">
            <a:spAutoFit/>
          </a:bodyPr>
          <a:lstStyle/>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Total bill	</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Women	 8.321.061 </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Men	 9.434.764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g1451da43991_0_10"/>
          <p:cNvSpPr txBox="1">
            <a:spLocks noGrp="1"/>
          </p:cNvSpPr>
          <p:nvPr>
            <p:ph type="title"/>
          </p:nvPr>
        </p:nvSpPr>
        <p:spPr>
          <a:xfrm>
            <a:off x="388915" y="87723"/>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Does each region have the same proportion of people's data?</a:t>
            </a:r>
            <a:endParaRPr dirty="0"/>
          </a:p>
        </p:txBody>
      </p:sp>
      <p:pic>
        <p:nvPicPr>
          <p:cNvPr id="4" name="Picture 3">
            <a:extLst>
              <a:ext uri="{FF2B5EF4-FFF2-40B4-BE49-F238E27FC236}">
                <a16:creationId xmlns:a16="http://schemas.microsoft.com/office/drawing/2014/main" id="{4BF43F76-6F48-4C02-963A-91B4B64D27C4}"/>
              </a:ext>
            </a:extLst>
          </p:cNvPr>
          <p:cNvPicPr>
            <a:picLocks noChangeAspect="1"/>
          </p:cNvPicPr>
          <p:nvPr/>
        </p:nvPicPr>
        <p:blipFill>
          <a:blip r:embed="rId3"/>
          <a:stretch>
            <a:fillRect/>
          </a:stretch>
        </p:blipFill>
        <p:spPr>
          <a:xfrm>
            <a:off x="877658" y="1695336"/>
            <a:ext cx="3118989" cy="1843526"/>
          </a:xfrm>
          <a:prstGeom prst="rect">
            <a:avLst/>
          </a:prstGeom>
        </p:spPr>
      </p:pic>
      <p:sp>
        <p:nvSpPr>
          <p:cNvPr id="7" name="Google Shape;276;g142ad2f6649_0_99">
            <a:extLst>
              <a:ext uri="{FF2B5EF4-FFF2-40B4-BE49-F238E27FC236}">
                <a16:creationId xmlns:a16="http://schemas.microsoft.com/office/drawing/2014/main" id="{0AA26DDC-E93F-46C0-83E2-BE375F6331E6}"/>
              </a:ext>
            </a:extLst>
          </p:cNvPr>
          <p:cNvSpPr txBox="1"/>
          <p:nvPr/>
        </p:nvSpPr>
        <p:spPr>
          <a:xfrm>
            <a:off x="388915" y="3820775"/>
            <a:ext cx="11388900" cy="707846"/>
          </a:xfrm>
          <a:prstGeom prst="rect">
            <a:avLst/>
          </a:prstGeom>
          <a:noFill/>
          <a:ln>
            <a:noFill/>
          </a:ln>
        </p:spPr>
        <p:txBody>
          <a:bodyPr spcFirstLastPara="1" wrap="square" lIns="91425" tIns="45700" rIns="91425" bIns="45700" anchor="t" anchorCtr="0">
            <a:spAutoFit/>
          </a:bodyPr>
          <a:lstStyle/>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Southeast has the highest proportion, meanwhile for the rest of the regions have the same proportion.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g1451da43991_0_15"/>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Distribution of billing probability in each region</a:t>
            </a:r>
          </a:p>
        </p:txBody>
      </p:sp>
      <p:sp>
        <p:nvSpPr>
          <p:cNvPr id="288" name="Google Shape;288;g1451da43991_0_15"/>
          <p:cNvSpPr txBox="1"/>
          <p:nvPr/>
        </p:nvSpPr>
        <p:spPr>
          <a:xfrm>
            <a:off x="401543" y="1584375"/>
            <a:ext cx="11388900" cy="4093388"/>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Region		Sum of Charges</a:t>
            </a:r>
          </a:p>
          <a:p>
            <a:pPr marL="558800" lvl="0" indent="-457200" algn="l" rtl="0">
              <a:spcBef>
                <a:spcPts val="0"/>
              </a:spcBef>
              <a:spcAft>
                <a:spcPts val="0"/>
              </a:spcAft>
              <a:buClr>
                <a:srgbClr val="103864"/>
              </a:buClr>
              <a:buSzPts val="2000"/>
              <a:buFont typeface="+mj-lt"/>
              <a:buAutoNum type="arabicPeriod"/>
            </a:pPr>
            <a:r>
              <a:rPr lang="en-US" sz="2000" dirty="0">
                <a:solidFill>
                  <a:srgbClr val="103864"/>
                </a:solidFill>
                <a:latin typeface="Sora"/>
                <a:ea typeface="Sora"/>
                <a:cs typeface="Sora"/>
                <a:sym typeface="Sora"/>
              </a:rPr>
              <a:t>Northeast	4.343.669 </a:t>
            </a:r>
          </a:p>
          <a:p>
            <a:pPr marL="558800" lvl="0" indent="-457200" algn="l" rtl="0">
              <a:spcBef>
                <a:spcPts val="0"/>
              </a:spcBef>
              <a:spcAft>
                <a:spcPts val="0"/>
              </a:spcAft>
              <a:buClr>
                <a:srgbClr val="103864"/>
              </a:buClr>
              <a:buSzPts val="2000"/>
              <a:buFont typeface="+mj-lt"/>
              <a:buAutoNum type="arabicPeriod"/>
            </a:pPr>
            <a:r>
              <a:rPr lang="en-US" sz="2000" dirty="0">
                <a:solidFill>
                  <a:srgbClr val="103864"/>
                </a:solidFill>
                <a:latin typeface="Sora"/>
                <a:ea typeface="Sora"/>
                <a:cs typeface="Sora"/>
                <a:sym typeface="Sora"/>
              </a:rPr>
              <a:t>Northwest	 4.035.712 </a:t>
            </a:r>
          </a:p>
          <a:p>
            <a:pPr marL="558800" lvl="0" indent="-457200" algn="l" rtl="0">
              <a:spcBef>
                <a:spcPts val="0"/>
              </a:spcBef>
              <a:spcAft>
                <a:spcPts val="0"/>
              </a:spcAft>
              <a:buClr>
                <a:srgbClr val="103864"/>
              </a:buClr>
              <a:buSzPts val="2000"/>
              <a:buFont typeface="+mj-lt"/>
              <a:buAutoNum type="arabicPeriod"/>
            </a:pPr>
            <a:r>
              <a:rPr lang="en-US" sz="2000" dirty="0">
                <a:solidFill>
                  <a:srgbClr val="103864"/>
                </a:solidFill>
                <a:latin typeface="Sora"/>
                <a:ea typeface="Sora"/>
                <a:cs typeface="Sora"/>
                <a:sym typeface="Sora"/>
              </a:rPr>
              <a:t>Southeast	 5.363.690 </a:t>
            </a:r>
          </a:p>
          <a:p>
            <a:pPr marL="558800" lvl="0" indent="-457200" algn="l" rtl="0">
              <a:spcBef>
                <a:spcPts val="0"/>
              </a:spcBef>
              <a:spcAft>
                <a:spcPts val="0"/>
              </a:spcAft>
              <a:buClr>
                <a:srgbClr val="103864"/>
              </a:buClr>
              <a:buSzPts val="2000"/>
              <a:buFont typeface="+mj-lt"/>
              <a:buAutoNum type="arabicPeriod"/>
            </a:pPr>
            <a:r>
              <a:rPr lang="en-US" sz="2000" dirty="0">
                <a:solidFill>
                  <a:srgbClr val="103864"/>
                </a:solidFill>
                <a:latin typeface="Sora"/>
                <a:ea typeface="Sora"/>
                <a:cs typeface="Sora"/>
                <a:sym typeface="Sora"/>
              </a:rPr>
              <a:t>Southwest	4.012.755 </a:t>
            </a:r>
          </a:p>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Grand Total		17.755.825 </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Billing probability</a:t>
            </a:r>
          </a:p>
          <a:p>
            <a:pPr marL="558800" lvl="0" indent="-457200" algn="l" rtl="0">
              <a:spcBef>
                <a:spcPts val="0"/>
              </a:spcBef>
              <a:spcAft>
                <a:spcPts val="0"/>
              </a:spcAft>
              <a:buClr>
                <a:srgbClr val="103864"/>
              </a:buClr>
              <a:buSzPts val="2000"/>
              <a:buFont typeface="+mj-lt"/>
              <a:buAutoNum type="arabicPeriod"/>
            </a:pPr>
            <a:r>
              <a:rPr lang="en-US" sz="2000" dirty="0">
                <a:solidFill>
                  <a:srgbClr val="103864"/>
                </a:solidFill>
                <a:latin typeface="Sora"/>
                <a:ea typeface="Sora"/>
                <a:cs typeface="Sora"/>
                <a:sym typeface="Sora"/>
              </a:rPr>
              <a:t>Northeast	0,244633442</a:t>
            </a:r>
          </a:p>
          <a:p>
            <a:pPr marL="558800" lvl="0" indent="-457200" algn="l" rtl="0">
              <a:spcBef>
                <a:spcPts val="0"/>
              </a:spcBef>
              <a:spcAft>
                <a:spcPts val="0"/>
              </a:spcAft>
              <a:buClr>
                <a:srgbClr val="103864"/>
              </a:buClr>
              <a:buSzPts val="2000"/>
              <a:buFont typeface="+mj-lt"/>
              <a:buAutoNum type="arabicPeriod"/>
            </a:pPr>
            <a:r>
              <a:rPr lang="en-US" sz="2000" dirty="0">
                <a:solidFill>
                  <a:srgbClr val="103864"/>
                </a:solidFill>
                <a:latin typeface="Sora"/>
                <a:ea typeface="Sora"/>
                <a:cs typeface="Sora"/>
                <a:sym typeface="Sora"/>
              </a:rPr>
              <a:t>Northwest	0,227289467</a:t>
            </a:r>
          </a:p>
          <a:p>
            <a:pPr marL="558800" lvl="0" indent="-457200" algn="l" rtl="0">
              <a:spcBef>
                <a:spcPts val="0"/>
              </a:spcBef>
              <a:spcAft>
                <a:spcPts val="0"/>
              </a:spcAft>
              <a:buClr>
                <a:srgbClr val="103864"/>
              </a:buClr>
              <a:buSzPts val="2000"/>
              <a:buFont typeface="+mj-lt"/>
              <a:buAutoNum type="arabicPeriod"/>
            </a:pPr>
            <a:r>
              <a:rPr lang="en-US" sz="2000" dirty="0">
                <a:solidFill>
                  <a:srgbClr val="103864"/>
                </a:solidFill>
                <a:latin typeface="Sora"/>
                <a:ea typeface="Sora"/>
                <a:cs typeface="Sora"/>
                <a:sym typeface="Sora"/>
              </a:rPr>
              <a:t>Southeast	0,302080572</a:t>
            </a:r>
          </a:p>
          <a:p>
            <a:pPr marL="558800" lvl="0" indent="-457200" algn="l" rtl="0">
              <a:spcBef>
                <a:spcPts val="0"/>
              </a:spcBef>
              <a:spcAft>
                <a:spcPts val="0"/>
              </a:spcAft>
              <a:buClr>
                <a:srgbClr val="103864"/>
              </a:buClr>
              <a:buSzPts val="2000"/>
              <a:buFont typeface="+mj-lt"/>
              <a:buAutoNum type="arabicPeriod"/>
            </a:pPr>
            <a:r>
              <a:rPr lang="en-US" sz="2000" dirty="0">
                <a:solidFill>
                  <a:srgbClr val="103864"/>
                </a:solidFill>
                <a:latin typeface="Sora"/>
                <a:ea typeface="Sora"/>
                <a:cs typeface="Sora"/>
                <a:sym typeface="Sora"/>
              </a:rPr>
              <a:t>Southwest	0,225996519</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3B223-C07D-4F1F-9EE6-90447CB2552B}"/>
              </a:ext>
            </a:extLst>
          </p:cNvPr>
          <p:cNvSpPr>
            <a:spLocks noGrp="1"/>
          </p:cNvSpPr>
          <p:nvPr>
            <p:ph type="title"/>
          </p:nvPr>
        </p:nvSpPr>
        <p:spPr>
          <a:xfrm>
            <a:off x="286201" y="0"/>
            <a:ext cx="11401542" cy="1325563"/>
          </a:xfrm>
        </p:spPr>
        <p:txBody>
          <a:bodyPr>
            <a:normAutofit/>
          </a:bodyPr>
          <a:lstStyle/>
          <a:p>
            <a:r>
              <a:rPr lang="en-US" sz="2800" dirty="0"/>
              <a:t>Probability that the person is a woman and is known to be a smoker</a:t>
            </a:r>
            <a:endParaRPr lang="en-ID" sz="2800" dirty="0"/>
          </a:p>
        </p:txBody>
      </p:sp>
      <p:graphicFrame>
        <p:nvGraphicFramePr>
          <p:cNvPr id="7" name="Table 6">
            <a:extLst>
              <a:ext uri="{FF2B5EF4-FFF2-40B4-BE49-F238E27FC236}">
                <a16:creationId xmlns:a16="http://schemas.microsoft.com/office/drawing/2014/main" id="{CCF92CB7-FE82-4E1A-9E6E-0A31BA855346}"/>
              </a:ext>
            </a:extLst>
          </p:cNvPr>
          <p:cNvGraphicFramePr>
            <a:graphicFrameLocks noGrp="1"/>
          </p:cNvGraphicFramePr>
          <p:nvPr>
            <p:extLst>
              <p:ext uri="{D42A27DB-BD31-4B8C-83A1-F6EECF244321}">
                <p14:modId xmlns:p14="http://schemas.microsoft.com/office/powerpoint/2010/main" val="3387527585"/>
              </p:ext>
            </p:extLst>
          </p:nvPr>
        </p:nvGraphicFramePr>
        <p:xfrm>
          <a:off x="3860292" y="1971639"/>
          <a:ext cx="4253359" cy="1325564"/>
        </p:xfrm>
        <a:graphic>
          <a:graphicData uri="http://schemas.openxmlformats.org/drawingml/2006/table">
            <a:tbl>
              <a:tblPr>
                <a:tableStyleId>{5C22544A-7EE6-4342-B048-85BDC9FD1C3A}</a:tableStyleId>
              </a:tblPr>
              <a:tblGrid>
                <a:gridCol w="991074">
                  <a:extLst>
                    <a:ext uri="{9D8B030D-6E8A-4147-A177-3AD203B41FA5}">
                      <a16:colId xmlns:a16="http://schemas.microsoft.com/office/drawing/2014/main" val="2653685510"/>
                    </a:ext>
                  </a:extLst>
                </a:gridCol>
                <a:gridCol w="991074">
                  <a:extLst>
                    <a:ext uri="{9D8B030D-6E8A-4147-A177-3AD203B41FA5}">
                      <a16:colId xmlns:a16="http://schemas.microsoft.com/office/drawing/2014/main" val="2951189200"/>
                    </a:ext>
                  </a:extLst>
                </a:gridCol>
                <a:gridCol w="1259490">
                  <a:extLst>
                    <a:ext uri="{9D8B030D-6E8A-4147-A177-3AD203B41FA5}">
                      <a16:colId xmlns:a16="http://schemas.microsoft.com/office/drawing/2014/main" val="3492481854"/>
                    </a:ext>
                  </a:extLst>
                </a:gridCol>
                <a:gridCol w="1011721">
                  <a:extLst>
                    <a:ext uri="{9D8B030D-6E8A-4147-A177-3AD203B41FA5}">
                      <a16:colId xmlns:a16="http://schemas.microsoft.com/office/drawing/2014/main" val="3055079457"/>
                    </a:ext>
                  </a:extLst>
                </a:gridCol>
              </a:tblGrid>
              <a:tr h="331391">
                <a:tc>
                  <a:txBody>
                    <a:bodyPr/>
                    <a:lstStyle/>
                    <a:p>
                      <a:pPr algn="ctr" fontAlgn="b"/>
                      <a:r>
                        <a:rPr lang="en-ID" sz="1600" u="none" strike="noStrike">
                          <a:effectLst/>
                        </a:rPr>
                        <a:t> </a:t>
                      </a:r>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r>
                        <a:rPr lang="en-ID" sz="1600" u="none" strike="noStrike">
                          <a:effectLst/>
                        </a:rPr>
                        <a:t>Smoker</a:t>
                      </a:r>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r>
                        <a:rPr lang="en-ID" sz="1600" u="none" strike="noStrike">
                          <a:effectLst/>
                        </a:rPr>
                        <a:t>Non-smoker</a:t>
                      </a:r>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endParaRPr lang="en-ID" sz="1600" b="0" i="0" u="none" strike="noStrike" dirty="0">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310894787"/>
                  </a:ext>
                </a:extLst>
              </a:tr>
              <a:tr h="331391">
                <a:tc>
                  <a:txBody>
                    <a:bodyPr/>
                    <a:lstStyle/>
                    <a:p>
                      <a:pPr algn="ctr" fontAlgn="b"/>
                      <a:r>
                        <a:rPr lang="en-ID" sz="1600" u="none" strike="noStrike">
                          <a:effectLst/>
                        </a:rPr>
                        <a:t>Female</a:t>
                      </a:r>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r>
                        <a:rPr lang="en-ID" sz="1600" u="none" strike="noStrike">
                          <a:effectLst/>
                        </a:rPr>
                        <a:t>115</a:t>
                      </a:r>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r>
                        <a:rPr lang="en-ID" sz="1600" u="none" strike="noStrike">
                          <a:effectLst/>
                        </a:rPr>
                        <a:t>547</a:t>
                      </a:r>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r>
                        <a:rPr lang="en-ID" sz="1600" u="none" strike="noStrike">
                          <a:effectLst/>
                        </a:rPr>
                        <a:t>662</a:t>
                      </a:r>
                      <a:endParaRPr lang="en-ID" sz="16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4189624027"/>
                  </a:ext>
                </a:extLst>
              </a:tr>
              <a:tr h="331391">
                <a:tc>
                  <a:txBody>
                    <a:bodyPr/>
                    <a:lstStyle/>
                    <a:p>
                      <a:pPr algn="ctr" fontAlgn="b"/>
                      <a:r>
                        <a:rPr lang="en-ID" sz="1600" u="none" strike="noStrike">
                          <a:effectLst/>
                        </a:rPr>
                        <a:t>Male</a:t>
                      </a:r>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r>
                        <a:rPr lang="en-ID" sz="1600" u="none" strike="noStrike">
                          <a:effectLst/>
                        </a:rPr>
                        <a:t>159</a:t>
                      </a:r>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r>
                        <a:rPr lang="en-ID" sz="1600" u="none" strike="noStrike">
                          <a:effectLst/>
                        </a:rPr>
                        <a:t>517</a:t>
                      </a:r>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r>
                        <a:rPr lang="en-ID" sz="1600" u="none" strike="noStrike">
                          <a:effectLst/>
                        </a:rPr>
                        <a:t>676</a:t>
                      </a:r>
                      <a:endParaRPr lang="en-ID" sz="16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304282092"/>
                  </a:ext>
                </a:extLst>
              </a:tr>
              <a:tr h="331391">
                <a:tc>
                  <a:txBody>
                    <a:bodyPr/>
                    <a:lstStyle/>
                    <a:p>
                      <a:pPr algn="ctr" fontAlgn="b"/>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r>
                        <a:rPr lang="en-ID" sz="1600" u="none" strike="noStrike">
                          <a:effectLst/>
                        </a:rPr>
                        <a:t>274</a:t>
                      </a:r>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r>
                        <a:rPr lang="en-ID" sz="1600" u="none" strike="noStrike">
                          <a:effectLst/>
                        </a:rPr>
                        <a:t>1064</a:t>
                      </a:r>
                      <a:endParaRPr lang="en-ID" sz="16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b"/>
                      <a:endParaRPr lang="en-ID" sz="1600" b="0" i="0" u="none" strike="noStrike" dirty="0">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2580577124"/>
                  </a:ext>
                </a:extLst>
              </a:tr>
            </a:tbl>
          </a:graphicData>
        </a:graphic>
      </p:graphicFrame>
      <p:sp>
        <p:nvSpPr>
          <p:cNvPr id="8" name="Google Shape;276;g142ad2f6649_0_99">
            <a:extLst>
              <a:ext uri="{FF2B5EF4-FFF2-40B4-BE49-F238E27FC236}">
                <a16:creationId xmlns:a16="http://schemas.microsoft.com/office/drawing/2014/main" id="{BB851774-693D-48F1-974A-13269098FC22}"/>
              </a:ext>
            </a:extLst>
          </p:cNvPr>
          <p:cNvSpPr txBox="1"/>
          <p:nvPr/>
        </p:nvSpPr>
        <p:spPr>
          <a:xfrm>
            <a:off x="298843" y="3793319"/>
            <a:ext cx="11388900" cy="707846"/>
          </a:xfrm>
          <a:prstGeom prst="rect">
            <a:avLst/>
          </a:prstGeom>
          <a:noFill/>
          <a:ln>
            <a:noFill/>
          </a:ln>
        </p:spPr>
        <p:txBody>
          <a:bodyPr spcFirstLastPara="1" wrap="square" lIns="91425" tIns="45700" rIns="91425" bIns="45700" anchor="t" anchorCtr="0">
            <a:spAutoFit/>
          </a:bodyPr>
          <a:lstStyle/>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Probability that the person is a woman and is known to be a smoker:	</a:t>
            </a:r>
          </a:p>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0,419708029</a:t>
            </a:r>
          </a:p>
        </p:txBody>
      </p:sp>
    </p:spTree>
    <p:extLst>
      <p:ext uri="{BB962C8B-B14F-4D97-AF65-F5344CB8AC3E}">
        <p14:creationId xmlns:p14="http://schemas.microsoft.com/office/powerpoint/2010/main" val="2029895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4"/>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Outline</a:t>
            </a:r>
            <a:endParaRPr/>
          </a:p>
        </p:txBody>
      </p:sp>
      <p:sp>
        <p:nvSpPr>
          <p:cNvPr id="198" name="Google Shape;198;p4"/>
          <p:cNvSpPr txBox="1"/>
          <p:nvPr/>
        </p:nvSpPr>
        <p:spPr>
          <a:xfrm>
            <a:off x="401515" y="1584375"/>
            <a:ext cx="11388900" cy="2555100"/>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Introduction</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Dataset</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Descriptive Statistic Analysis</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Categorical Variables Analysis</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Continuous Variables Analysis</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Variables Correlation</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Hypothesis Testing</a:t>
            </a:r>
            <a:endParaRPr sz="2000" dirty="0">
              <a:solidFill>
                <a:srgbClr val="103864"/>
              </a:solidFill>
              <a:latin typeface="Sora"/>
              <a:ea typeface="Sora"/>
              <a:cs typeface="Sora"/>
              <a:sym typeface="Sora"/>
            </a:endParaRP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Conclusion</a:t>
            </a:r>
            <a:endParaRPr sz="2000" dirty="0">
              <a:solidFill>
                <a:srgbClr val="103864"/>
              </a:solidFill>
              <a:latin typeface="Sora"/>
              <a:ea typeface="Sora"/>
              <a:cs typeface="Sora"/>
              <a:sym typeface="Sor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142ad2f6649_0_10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Analysis</a:t>
            </a:r>
            <a:endParaRPr/>
          </a:p>
        </p:txBody>
      </p:sp>
      <p:sp>
        <p:nvSpPr>
          <p:cNvPr id="294" name="Google Shape;294;g142ad2f6649_0_109"/>
          <p:cNvSpPr txBox="1"/>
          <p:nvPr/>
        </p:nvSpPr>
        <p:spPr>
          <a:xfrm>
            <a:off x="401515" y="1584375"/>
            <a:ext cx="11388900" cy="2862282"/>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Interpretation</a:t>
            </a:r>
          </a:p>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	From the data can be gathered that non-smokers have the highest proportion compared to smokers, 4:1 proportional difference. Probability that the person is a woman and is known to be a smoker is 0,42; lower than man. Besides, despite they are smokers or non-smokers, men have higher amount of bills compared to women. </a:t>
            </a:r>
          </a:p>
          <a:p>
            <a:pPr marL="101600" algn="just">
              <a:buClr>
                <a:srgbClr val="103864"/>
              </a:buClr>
              <a:buSzPts val="2000"/>
            </a:pPr>
            <a:r>
              <a:rPr lang="en-US" sz="2000" dirty="0">
                <a:solidFill>
                  <a:srgbClr val="103864"/>
                </a:solidFill>
                <a:latin typeface="Sora"/>
                <a:ea typeface="Sora"/>
                <a:cs typeface="Sora"/>
                <a:sym typeface="Sora"/>
              </a:rPr>
              <a:t>	As for the proportion of each region of people’s data, Southeast has the highest proportion, meanwhile for the rest of the regions have the same proportion. </a:t>
            </a:r>
          </a:p>
          <a:p>
            <a:pPr marL="101600" algn="just">
              <a:buClr>
                <a:srgbClr val="103864"/>
              </a:buClr>
              <a:buSzPts val="2000"/>
            </a:pPr>
            <a:r>
              <a:rPr lang="en-US" sz="2000" dirty="0">
                <a:solidFill>
                  <a:srgbClr val="103864"/>
                </a:solidFill>
                <a:latin typeface="Sora"/>
                <a:ea typeface="Sora"/>
                <a:cs typeface="Sora"/>
                <a:sym typeface="Sora"/>
              </a:rPr>
              <a:t>	The distribution of billing probability in each region has Southeast as a region with the highest probability than the rest of the regions.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g142ad2f6649_0_6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Continuous Variables Analysis</a:t>
            </a:r>
            <a:endParaRPr sz="40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g142ad2f6649_0_11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sz="2800" dirty="0"/>
              <a:t>Billing probability based on BMI</a:t>
            </a:r>
            <a:endParaRPr sz="2800" dirty="0"/>
          </a:p>
        </p:txBody>
      </p:sp>
      <p:sp>
        <p:nvSpPr>
          <p:cNvPr id="306" name="Google Shape;306;g142ad2f6649_0_114"/>
          <p:cNvSpPr txBox="1"/>
          <p:nvPr/>
        </p:nvSpPr>
        <p:spPr>
          <a:xfrm>
            <a:off x="401543" y="1584375"/>
            <a:ext cx="11388900" cy="1938952"/>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The categorical of BMI was divided each in the range of 5. There are these top 3 BMI with the highest billing probability, they are:</a:t>
            </a:r>
          </a:p>
          <a:p>
            <a:pPr marL="558800" lvl="0" indent="-457200" algn="l" rtl="0">
              <a:spcBef>
                <a:spcPts val="0"/>
              </a:spcBef>
              <a:spcAft>
                <a:spcPts val="0"/>
              </a:spcAft>
              <a:buClr>
                <a:srgbClr val="103864"/>
              </a:buClr>
              <a:buSzPts val="2000"/>
              <a:buAutoNum type="arabicPeriod"/>
            </a:pPr>
            <a:r>
              <a:rPr lang="en-US" sz="2000" dirty="0">
                <a:solidFill>
                  <a:srgbClr val="103864"/>
                </a:solidFill>
                <a:latin typeface="Sora"/>
                <a:ea typeface="Sora"/>
                <a:cs typeface="Sora"/>
                <a:sym typeface="Sora"/>
              </a:rPr>
              <a:t>31-35 with probability 0,3</a:t>
            </a:r>
          </a:p>
          <a:p>
            <a:pPr marL="558800" lvl="0" indent="-457200" algn="l" rtl="0">
              <a:spcBef>
                <a:spcPts val="0"/>
              </a:spcBef>
              <a:spcAft>
                <a:spcPts val="0"/>
              </a:spcAft>
              <a:buClr>
                <a:srgbClr val="103864"/>
              </a:buClr>
              <a:buSzPts val="2000"/>
              <a:buAutoNum type="arabicPeriod"/>
            </a:pPr>
            <a:r>
              <a:rPr lang="en-US" sz="2000" dirty="0">
                <a:solidFill>
                  <a:srgbClr val="103864"/>
                </a:solidFill>
                <a:latin typeface="Sora"/>
                <a:ea typeface="Sora"/>
                <a:cs typeface="Sora"/>
                <a:sym typeface="Sora"/>
              </a:rPr>
              <a:t>26-30 with probability 0,26</a:t>
            </a:r>
          </a:p>
          <a:p>
            <a:pPr marL="558800" lvl="0" indent="-457200" algn="l" rtl="0">
              <a:spcBef>
                <a:spcPts val="0"/>
              </a:spcBef>
              <a:spcAft>
                <a:spcPts val="0"/>
              </a:spcAft>
              <a:buClr>
                <a:srgbClr val="103864"/>
              </a:buClr>
              <a:buSzPts val="2000"/>
              <a:buAutoNum type="arabicPeriod"/>
            </a:pPr>
            <a:r>
              <a:rPr lang="en-US" sz="2000" dirty="0">
                <a:solidFill>
                  <a:srgbClr val="103864"/>
                </a:solidFill>
                <a:latin typeface="Sora"/>
                <a:ea typeface="Sora"/>
                <a:cs typeface="Sora"/>
                <a:sym typeface="Sora"/>
              </a:rPr>
              <a:t>36-40 with probability 0,18</a:t>
            </a:r>
          </a:p>
          <a:p>
            <a:pPr marL="558800" lvl="0" indent="-457200" algn="l" rtl="0">
              <a:spcBef>
                <a:spcPts val="0"/>
              </a:spcBef>
              <a:spcAft>
                <a:spcPts val="0"/>
              </a:spcAft>
              <a:buClr>
                <a:srgbClr val="103864"/>
              </a:buClr>
              <a:buSzPts val="2000"/>
              <a:buAutoNum type="arabicPeriod"/>
            </a:pPr>
            <a:endParaRPr sz="2000" dirty="0">
              <a:solidFill>
                <a:srgbClr val="103864"/>
              </a:solidFill>
              <a:latin typeface="Sora"/>
              <a:ea typeface="Sora"/>
              <a:cs typeface="Sora"/>
              <a:sym typeface="Sora"/>
            </a:endParaRPr>
          </a:p>
        </p:txBody>
      </p:sp>
      <p:pic>
        <p:nvPicPr>
          <p:cNvPr id="3" name="Picture 2">
            <a:extLst>
              <a:ext uri="{FF2B5EF4-FFF2-40B4-BE49-F238E27FC236}">
                <a16:creationId xmlns:a16="http://schemas.microsoft.com/office/drawing/2014/main" id="{BD1359BA-4FC6-4A32-88AE-6EAB202E6BA6}"/>
              </a:ext>
            </a:extLst>
          </p:cNvPr>
          <p:cNvPicPr>
            <a:picLocks noChangeAspect="1"/>
          </p:cNvPicPr>
          <p:nvPr/>
        </p:nvPicPr>
        <p:blipFill>
          <a:blip r:embed="rId3"/>
          <a:stretch>
            <a:fillRect/>
          </a:stretch>
        </p:blipFill>
        <p:spPr>
          <a:xfrm>
            <a:off x="4090508" y="3429000"/>
            <a:ext cx="3998370" cy="2111589"/>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g142ad2f6649_0_11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sz="2000" dirty="0"/>
              <a:t>The probability a smoker with a BMI above 25 will get a health bill above 16,700.</a:t>
            </a:r>
          </a:p>
        </p:txBody>
      </p:sp>
      <p:sp>
        <p:nvSpPr>
          <p:cNvPr id="306" name="Google Shape;306;g142ad2f6649_0_114"/>
          <p:cNvSpPr txBox="1"/>
          <p:nvPr/>
        </p:nvSpPr>
        <p:spPr>
          <a:xfrm>
            <a:off x="401515" y="1584375"/>
            <a:ext cx="11388900" cy="1015622"/>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First the data should be filtered to the people with BMI data &gt; 25 and get health bill &gt;16,700. Total amount of the people with those category is 215. Then it’s divided with 1338 (total amount of data), we get the probability 0,16.</a:t>
            </a:r>
            <a:endParaRPr sz="2000" dirty="0">
              <a:solidFill>
                <a:srgbClr val="103864"/>
              </a:solidFill>
              <a:latin typeface="Sora"/>
              <a:ea typeface="Sora"/>
              <a:cs typeface="Sora"/>
              <a:sym typeface="Sora"/>
            </a:endParaRPr>
          </a:p>
        </p:txBody>
      </p:sp>
      <p:pic>
        <p:nvPicPr>
          <p:cNvPr id="4" name="Picture 3">
            <a:extLst>
              <a:ext uri="{FF2B5EF4-FFF2-40B4-BE49-F238E27FC236}">
                <a16:creationId xmlns:a16="http://schemas.microsoft.com/office/drawing/2014/main" id="{CFA660E9-5FE7-4A21-9214-E26CFA4C4DA1}"/>
              </a:ext>
            </a:extLst>
          </p:cNvPr>
          <p:cNvPicPr>
            <a:picLocks noChangeAspect="1"/>
          </p:cNvPicPr>
          <p:nvPr/>
        </p:nvPicPr>
        <p:blipFill rotWithShape="1">
          <a:blip r:embed="rId3"/>
          <a:srcRect t="1364" b="1"/>
          <a:stretch/>
        </p:blipFill>
        <p:spPr>
          <a:xfrm>
            <a:off x="3522347" y="2910075"/>
            <a:ext cx="5134692" cy="1052399"/>
          </a:xfrm>
          <a:prstGeom prst="rect">
            <a:avLst/>
          </a:prstGeom>
        </p:spPr>
      </p:pic>
    </p:spTree>
    <p:extLst>
      <p:ext uri="{BB962C8B-B14F-4D97-AF65-F5344CB8AC3E}">
        <p14:creationId xmlns:p14="http://schemas.microsoft.com/office/powerpoint/2010/main" val="19727971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5195A-85C7-47A2-A45D-4E83918ACAA9}"/>
              </a:ext>
            </a:extLst>
          </p:cNvPr>
          <p:cNvSpPr>
            <a:spLocks noGrp="1"/>
          </p:cNvSpPr>
          <p:nvPr>
            <p:ph type="title"/>
          </p:nvPr>
        </p:nvSpPr>
        <p:spPr/>
        <p:txBody>
          <a:bodyPr>
            <a:normAutofit/>
          </a:bodyPr>
          <a:lstStyle/>
          <a:p>
            <a:r>
              <a:rPr lang="en-US" sz="1800" dirty="0"/>
              <a:t>The probability that a random person whose medical bill is over 16.7k is known to be a smoker</a:t>
            </a:r>
            <a:endParaRPr lang="en-ID" sz="1800" dirty="0"/>
          </a:p>
        </p:txBody>
      </p:sp>
      <p:sp>
        <p:nvSpPr>
          <p:cNvPr id="3" name="Google Shape;306;g142ad2f6649_0_114">
            <a:extLst>
              <a:ext uri="{FF2B5EF4-FFF2-40B4-BE49-F238E27FC236}">
                <a16:creationId xmlns:a16="http://schemas.microsoft.com/office/drawing/2014/main" id="{36EF206E-86BE-4210-B924-F9DEFB55988F}"/>
              </a:ext>
            </a:extLst>
          </p:cNvPr>
          <p:cNvSpPr txBox="1"/>
          <p:nvPr/>
        </p:nvSpPr>
        <p:spPr>
          <a:xfrm>
            <a:off x="414157" y="1553553"/>
            <a:ext cx="11388900" cy="1015622"/>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First the data should be filtered to the smoker with bill data &gt; 16.7, there are 254 people. Total of the smokers are 274, so the probability should be written 254/274 = 0,92 which means it has a high rate of probability.</a:t>
            </a:r>
          </a:p>
        </p:txBody>
      </p:sp>
    </p:spTree>
    <p:extLst>
      <p:ext uri="{BB962C8B-B14F-4D97-AF65-F5344CB8AC3E}">
        <p14:creationId xmlns:p14="http://schemas.microsoft.com/office/powerpoint/2010/main" val="3609573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g142ad2f6649_0_11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BMI vs Smokers</a:t>
            </a:r>
            <a:endParaRPr/>
          </a:p>
        </p:txBody>
      </p:sp>
      <p:sp>
        <p:nvSpPr>
          <p:cNvPr id="312" name="Google Shape;312;g142ad2f6649_0_119"/>
          <p:cNvSpPr txBox="1"/>
          <p:nvPr/>
        </p:nvSpPr>
        <p:spPr>
          <a:xfrm>
            <a:off x="401515" y="1889175"/>
            <a:ext cx="11388900" cy="2246729"/>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Which one is more probable</a:t>
            </a:r>
          </a:p>
          <a:p>
            <a:pPr marL="558800" lvl="0" indent="-457200" algn="l" rtl="0">
              <a:spcBef>
                <a:spcPts val="0"/>
              </a:spcBef>
              <a:spcAft>
                <a:spcPts val="0"/>
              </a:spcAft>
              <a:buClr>
                <a:srgbClr val="103864"/>
              </a:buClr>
              <a:buSzPts val="2000"/>
              <a:buAutoNum type="arabicPeriod"/>
            </a:pPr>
            <a:r>
              <a:rPr lang="en-US" sz="2000" dirty="0">
                <a:solidFill>
                  <a:srgbClr val="103864"/>
                </a:solidFill>
                <a:latin typeface="Sora"/>
                <a:ea typeface="Sora"/>
                <a:cs typeface="Sora"/>
                <a:sym typeface="Sora"/>
              </a:rPr>
              <a:t>Someone has high BMI &gt; 25 given he has high charges &gt; 16.7k  or</a:t>
            </a:r>
          </a:p>
          <a:p>
            <a:pPr marL="558800" lvl="0" indent="-457200" algn="l" rtl="0">
              <a:spcBef>
                <a:spcPts val="0"/>
              </a:spcBef>
              <a:spcAft>
                <a:spcPts val="0"/>
              </a:spcAft>
              <a:buClr>
                <a:srgbClr val="103864"/>
              </a:buClr>
              <a:buSzPts val="2000"/>
              <a:buAutoNum type="arabicPeriod"/>
            </a:pPr>
            <a:r>
              <a:rPr lang="en-US" sz="2000" dirty="0">
                <a:solidFill>
                  <a:srgbClr val="103864"/>
                </a:solidFill>
                <a:latin typeface="Sora"/>
                <a:ea typeface="Sora"/>
                <a:cs typeface="Sora"/>
                <a:sym typeface="Sora"/>
              </a:rPr>
              <a:t>Someone has low BMI &lt; 25 given he has high charges &gt; 16.7k</a:t>
            </a:r>
          </a:p>
          <a:p>
            <a:pPr marL="558800" lvl="0" indent="-457200" algn="l" rtl="0">
              <a:spcBef>
                <a:spcPts val="0"/>
              </a:spcBef>
              <a:spcAft>
                <a:spcPts val="0"/>
              </a:spcAft>
              <a:buClr>
                <a:srgbClr val="103864"/>
              </a:buClr>
              <a:buSzPts val="2000"/>
              <a:buAutoNum type="arabicPeriod"/>
            </a:pPr>
            <a:endParaRPr lang="en-US" sz="2000" dirty="0">
              <a:solidFill>
                <a:srgbClr val="103864"/>
              </a:solidFill>
              <a:latin typeface="Sora"/>
              <a:ea typeface="Sora"/>
              <a:cs typeface="Sora"/>
              <a:sym typeface="Sora"/>
            </a:endParaRPr>
          </a:p>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From the data below, option 1 has 283 people on its category which means it has probability rate of 0,85. As for option 2 it has probability rate of 0,15. It is more probable to have option 1 as the answer for this case.</a:t>
            </a:r>
          </a:p>
        </p:txBody>
      </p:sp>
      <p:pic>
        <p:nvPicPr>
          <p:cNvPr id="3" name="Picture 2">
            <a:extLst>
              <a:ext uri="{FF2B5EF4-FFF2-40B4-BE49-F238E27FC236}">
                <a16:creationId xmlns:a16="http://schemas.microsoft.com/office/drawing/2014/main" id="{EDEE791E-0DEB-4C41-B2D6-D5741C0D274E}"/>
              </a:ext>
            </a:extLst>
          </p:cNvPr>
          <p:cNvPicPr>
            <a:picLocks noChangeAspect="1"/>
          </p:cNvPicPr>
          <p:nvPr/>
        </p:nvPicPr>
        <p:blipFill rotWithShape="1">
          <a:blip r:embed="rId3"/>
          <a:srcRect t="6481"/>
          <a:stretch/>
        </p:blipFill>
        <p:spPr>
          <a:xfrm>
            <a:off x="3534588" y="4334254"/>
            <a:ext cx="5315692" cy="1015622"/>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g142ad2f6649_0_11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BMI vs Smokers</a:t>
            </a:r>
            <a:endParaRPr/>
          </a:p>
        </p:txBody>
      </p:sp>
      <p:sp>
        <p:nvSpPr>
          <p:cNvPr id="312" name="Google Shape;312;g142ad2f6649_0_119"/>
          <p:cNvSpPr txBox="1"/>
          <p:nvPr/>
        </p:nvSpPr>
        <p:spPr>
          <a:xfrm>
            <a:off x="401515" y="1889175"/>
            <a:ext cx="11388900" cy="2862282"/>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Which one is more probable:</a:t>
            </a:r>
          </a:p>
          <a:p>
            <a:pPr marL="558800" lvl="0" indent="-457200" algn="l" rtl="0">
              <a:spcBef>
                <a:spcPts val="0"/>
              </a:spcBef>
              <a:spcAft>
                <a:spcPts val="0"/>
              </a:spcAft>
              <a:buClr>
                <a:srgbClr val="103864"/>
              </a:buClr>
              <a:buSzPts val="2000"/>
              <a:buAutoNum type="arabicPeriod"/>
            </a:pPr>
            <a:r>
              <a:rPr lang="en-US" sz="2000" dirty="0">
                <a:solidFill>
                  <a:srgbClr val="103864"/>
                </a:solidFill>
                <a:latin typeface="Sora"/>
                <a:ea typeface="Sora"/>
                <a:cs typeface="Sora"/>
                <a:sym typeface="Sora"/>
              </a:rPr>
              <a:t>Smoker has high BMI &gt; 25  given he has high charges &gt; 16.7K</a:t>
            </a:r>
          </a:p>
          <a:p>
            <a:pPr marL="558800" lvl="0" indent="-457200" algn="l" rtl="0">
              <a:spcBef>
                <a:spcPts val="0"/>
              </a:spcBef>
              <a:spcAft>
                <a:spcPts val="0"/>
              </a:spcAft>
              <a:buClr>
                <a:srgbClr val="103864"/>
              </a:buClr>
              <a:buSzPts val="2000"/>
              <a:buAutoNum type="arabicPeriod"/>
            </a:pPr>
            <a:r>
              <a:rPr lang="en-US" sz="2000" dirty="0">
                <a:solidFill>
                  <a:srgbClr val="103864"/>
                </a:solidFill>
                <a:latin typeface="Sora"/>
                <a:ea typeface="Sora"/>
                <a:cs typeface="Sora"/>
                <a:sym typeface="Sora"/>
              </a:rPr>
              <a:t>Non-smoker has high BMI &gt; 25 given he has high charges &gt;16.7K?</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101600" lvl="0" algn="l" rtl="0">
              <a:spcBef>
                <a:spcPts val="0"/>
              </a:spcBef>
              <a:spcAft>
                <a:spcPts val="0"/>
              </a:spcAft>
              <a:buClr>
                <a:srgbClr val="103864"/>
              </a:buClr>
              <a:buSzPts val="2000"/>
            </a:pPr>
            <a:endParaRPr lang="en-US" sz="2000" dirty="0">
              <a:solidFill>
                <a:srgbClr val="103864"/>
              </a:solidFill>
              <a:latin typeface="Sora"/>
              <a:ea typeface="Sora"/>
              <a:cs typeface="Sora"/>
              <a:sym typeface="Sora"/>
            </a:endParaRPr>
          </a:p>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Based on the data that has been previously gathered, option 1 has probability rate of 0,84 (215/254); meanwhile option 2 has probability rate of 0,85 (68/80) which means option 2 has slightly higher probability than option 1.</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p:txBody>
      </p:sp>
      <p:pic>
        <p:nvPicPr>
          <p:cNvPr id="4" name="Picture 3">
            <a:extLst>
              <a:ext uri="{FF2B5EF4-FFF2-40B4-BE49-F238E27FC236}">
                <a16:creationId xmlns:a16="http://schemas.microsoft.com/office/drawing/2014/main" id="{6F31AFC1-E17C-4ED0-B401-CC1E5A818732}"/>
              </a:ext>
            </a:extLst>
          </p:cNvPr>
          <p:cNvPicPr>
            <a:picLocks noChangeAspect="1"/>
          </p:cNvPicPr>
          <p:nvPr/>
        </p:nvPicPr>
        <p:blipFill rotWithShape="1">
          <a:blip r:embed="rId3"/>
          <a:srcRect t="1364" b="1"/>
          <a:stretch/>
        </p:blipFill>
        <p:spPr>
          <a:xfrm>
            <a:off x="6284902" y="4751457"/>
            <a:ext cx="5134692" cy="1052399"/>
          </a:xfrm>
          <a:prstGeom prst="rect">
            <a:avLst/>
          </a:prstGeom>
        </p:spPr>
      </p:pic>
      <p:pic>
        <p:nvPicPr>
          <p:cNvPr id="6" name="Picture 5">
            <a:extLst>
              <a:ext uri="{FF2B5EF4-FFF2-40B4-BE49-F238E27FC236}">
                <a16:creationId xmlns:a16="http://schemas.microsoft.com/office/drawing/2014/main" id="{FE4A2E1E-3FE9-4363-BDAF-EE9FF61D1BDA}"/>
              </a:ext>
            </a:extLst>
          </p:cNvPr>
          <p:cNvPicPr>
            <a:picLocks noChangeAspect="1"/>
          </p:cNvPicPr>
          <p:nvPr/>
        </p:nvPicPr>
        <p:blipFill>
          <a:blip r:embed="rId4"/>
          <a:stretch>
            <a:fillRect/>
          </a:stretch>
        </p:blipFill>
        <p:spPr>
          <a:xfrm>
            <a:off x="1284285" y="4751457"/>
            <a:ext cx="4629796" cy="1076475"/>
          </a:xfrm>
          <a:prstGeom prst="rect">
            <a:avLst/>
          </a:prstGeom>
        </p:spPr>
      </p:pic>
    </p:spTree>
    <p:extLst>
      <p:ext uri="{BB962C8B-B14F-4D97-AF65-F5344CB8AC3E}">
        <p14:creationId xmlns:p14="http://schemas.microsoft.com/office/powerpoint/2010/main" val="22580011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g142ad2f6649_0_12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Analysis</a:t>
            </a:r>
            <a:endParaRPr/>
          </a:p>
        </p:txBody>
      </p:sp>
      <p:sp>
        <p:nvSpPr>
          <p:cNvPr id="330" name="Google Shape;330;g142ad2f6649_0_124"/>
          <p:cNvSpPr txBox="1"/>
          <p:nvPr/>
        </p:nvSpPr>
        <p:spPr>
          <a:xfrm>
            <a:off x="401515" y="1584375"/>
            <a:ext cx="11388900" cy="4524275"/>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1800" dirty="0">
                <a:solidFill>
                  <a:srgbClr val="103864"/>
                </a:solidFill>
                <a:latin typeface="Sora"/>
                <a:ea typeface="Sora"/>
                <a:cs typeface="Sora"/>
                <a:sym typeface="Sora"/>
              </a:rPr>
              <a:t>Interpretation:</a:t>
            </a:r>
          </a:p>
          <a:p>
            <a:pPr marL="101600" lvl="0" algn="l" rtl="0">
              <a:spcBef>
                <a:spcPts val="0"/>
              </a:spcBef>
              <a:spcAft>
                <a:spcPts val="0"/>
              </a:spcAft>
              <a:buClr>
                <a:srgbClr val="103864"/>
              </a:buClr>
              <a:buSzPts val="2000"/>
            </a:pPr>
            <a:r>
              <a:rPr lang="en-US" sz="1800" dirty="0">
                <a:solidFill>
                  <a:srgbClr val="103864"/>
                </a:solidFill>
                <a:latin typeface="Sora"/>
                <a:ea typeface="Sora"/>
                <a:cs typeface="Sora"/>
                <a:sym typeface="Sora"/>
              </a:rPr>
              <a:t>From the data we discovered that there are top 3 BMI with the highest billing probability, they are BMI with the range of:</a:t>
            </a:r>
          </a:p>
          <a:p>
            <a:pPr marL="558800" lvl="0" indent="-457200" algn="l" rtl="0">
              <a:spcBef>
                <a:spcPts val="0"/>
              </a:spcBef>
              <a:spcAft>
                <a:spcPts val="0"/>
              </a:spcAft>
              <a:buClr>
                <a:srgbClr val="103864"/>
              </a:buClr>
              <a:buSzPts val="2000"/>
              <a:buAutoNum type="arabicPeriod"/>
            </a:pPr>
            <a:r>
              <a:rPr lang="en-US" sz="1800" dirty="0">
                <a:solidFill>
                  <a:srgbClr val="103864"/>
                </a:solidFill>
                <a:latin typeface="Sora"/>
                <a:ea typeface="Sora"/>
                <a:cs typeface="Sora"/>
                <a:sym typeface="Sora"/>
              </a:rPr>
              <a:t>31-35 with probability 0,3</a:t>
            </a:r>
          </a:p>
          <a:p>
            <a:pPr marL="558800" lvl="0" indent="-457200" algn="l" rtl="0">
              <a:spcBef>
                <a:spcPts val="0"/>
              </a:spcBef>
              <a:spcAft>
                <a:spcPts val="0"/>
              </a:spcAft>
              <a:buClr>
                <a:srgbClr val="103864"/>
              </a:buClr>
              <a:buSzPts val="2000"/>
              <a:buAutoNum type="arabicPeriod"/>
            </a:pPr>
            <a:r>
              <a:rPr lang="en-US" sz="1800" dirty="0">
                <a:solidFill>
                  <a:srgbClr val="103864"/>
                </a:solidFill>
                <a:latin typeface="Sora"/>
                <a:ea typeface="Sora"/>
                <a:cs typeface="Sora"/>
                <a:sym typeface="Sora"/>
              </a:rPr>
              <a:t>26-30 with probability 0,26</a:t>
            </a:r>
          </a:p>
          <a:p>
            <a:pPr marL="558800" lvl="0" indent="-457200" algn="l" rtl="0">
              <a:spcBef>
                <a:spcPts val="0"/>
              </a:spcBef>
              <a:spcAft>
                <a:spcPts val="0"/>
              </a:spcAft>
              <a:buClr>
                <a:srgbClr val="103864"/>
              </a:buClr>
              <a:buSzPts val="2000"/>
              <a:buAutoNum type="arabicPeriod"/>
            </a:pPr>
            <a:r>
              <a:rPr lang="en-US" sz="1800" dirty="0">
                <a:solidFill>
                  <a:srgbClr val="103864"/>
                </a:solidFill>
                <a:latin typeface="Sora"/>
                <a:ea typeface="Sora"/>
                <a:cs typeface="Sora"/>
                <a:sym typeface="Sora"/>
              </a:rPr>
              <a:t>36-40 with probability 0,18</a:t>
            </a:r>
          </a:p>
          <a:p>
            <a:pPr marL="101600" lvl="0" algn="l" rtl="0">
              <a:spcBef>
                <a:spcPts val="0"/>
              </a:spcBef>
              <a:spcAft>
                <a:spcPts val="0"/>
              </a:spcAft>
              <a:buClr>
                <a:srgbClr val="103864"/>
              </a:buClr>
              <a:buSzPts val="2000"/>
            </a:pPr>
            <a:endParaRPr lang="en-US" sz="1800" dirty="0">
              <a:solidFill>
                <a:srgbClr val="103864"/>
              </a:solidFill>
              <a:latin typeface="Sora"/>
              <a:ea typeface="Sora"/>
              <a:cs typeface="Sora"/>
              <a:sym typeface="Sora"/>
            </a:endParaRPr>
          </a:p>
          <a:p>
            <a:pPr marL="101600" lvl="0" algn="l" rtl="0">
              <a:spcBef>
                <a:spcPts val="0"/>
              </a:spcBef>
              <a:spcAft>
                <a:spcPts val="0"/>
              </a:spcAft>
              <a:buClr>
                <a:srgbClr val="103864"/>
              </a:buClr>
              <a:buSzPts val="2000"/>
            </a:pPr>
            <a:r>
              <a:rPr lang="en-US" sz="1800" dirty="0">
                <a:solidFill>
                  <a:srgbClr val="103864"/>
                </a:solidFill>
                <a:latin typeface="Sora"/>
                <a:ea typeface="Sora"/>
                <a:cs typeface="Sora"/>
                <a:sym typeface="Sora"/>
              </a:rPr>
              <a:t>The probability of a smoker with a BMI above 25 will get a health bill above 16,700 is 0,16 which has pretty-low rate of probability.</a:t>
            </a:r>
          </a:p>
          <a:p>
            <a:pPr marL="101600" lvl="0" algn="l" rtl="0">
              <a:spcBef>
                <a:spcPts val="0"/>
              </a:spcBef>
              <a:spcAft>
                <a:spcPts val="0"/>
              </a:spcAft>
              <a:buClr>
                <a:srgbClr val="103864"/>
              </a:buClr>
              <a:buSzPts val="2000"/>
            </a:pPr>
            <a:r>
              <a:rPr lang="en-US" sz="1800" dirty="0">
                <a:solidFill>
                  <a:srgbClr val="103864"/>
                </a:solidFill>
                <a:latin typeface="Sora"/>
                <a:ea typeface="Sora"/>
                <a:cs typeface="Sora"/>
                <a:sym typeface="Sora"/>
              </a:rPr>
              <a:t>The probability that a random person whose medical bill is over 16.7k known to be a smoker is </a:t>
            </a:r>
            <a:r>
              <a:rPr lang="en-US" sz="1800" b="0" i="0" dirty="0">
                <a:solidFill>
                  <a:srgbClr val="103864"/>
                </a:solidFill>
                <a:effectLst/>
                <a:latin typeface="Sora" panose="020B0604020202020204" charset="0"/>
                <a:ea typeface="Sora" panose="020B0604020202020204" charset="0"/>
                <a:cs typeface="Sora" panose="020B0604020202020204" charset="0"/>
              </a:rPr>
              <a:t>0,92 which means it has a high rate of probability.</a:t>
            </a:r>
          </a:p>
          <a:p>
            <a:pPr marL="101600" lvl="0" algn="l" rtl="0">
              <a:spcBef>
                <a:spcPts val="0"/>
              </a:spcBef>
              <a:spcAft>
                <a:spcPts val="0"/>
              </a:spcAft>
              <a:buClr>
                <a:srgbClr val="103864"/>
              </a:buClr>
              <a:buSzPts val="2000"/>
            </a:pPr>
            <a:endParaRPr lang="en-US" sz="1800" dirty="0">
              <a:solidFill>
                <a:srgbClr val="103864"/>
              </a:solidFill>
              <a:latin typeface="Sora" panose="020B0604020202020204" charset="0"/>
              <a:ea typeface="Sora"/>
              <a:cs typeface="Sora" panose="020B0604020202020204" charset="0"/>
              <a:sym typeface="Sora"/>
            </a:endParaRPr>
          </a:p>
          <a:p>
            <a:pPr marL="101600">
              <a:buClr>
                <a:srgbClr val="103864"/>
              </a:buClr>
              <a:buSzPts val="2000"/>
            </a:pPr>
            <a:r>
              <a:rPr lang="en-US" sz="1800" dirty="0">
                <a:solidFill>
                  <a:srgbClr val="103864"/>
                </a:solidFill>
                <a:latin typeface="Sora"/>
                <a:ea typeface="Sora"/>
                <a:cs typeface="Sora"/>
                <a:sym typeface="Sora"/>
              </a:rPr>
              <a:t>It is more probable to have someone has high BMI &gt; 25 given he has high charges &gt; 16.7k than someone has low BMI &lt; 25 given he has high charges &gt; 16.7k. Also, non-smoker </a:t>
            </a:r>
            <a:r>
              <a:rPr lang="en-US" sz="1800" dirty="0" err="1">
                <a:solidFill>
                  <a:srgbClr val="103864"/>
                </a:solidFill>
                <a:latin typeface="Sora"/>
                <a:ea typeface="Sora"/>
                <a:cs typeface="Sora"/>
                <a:sym typeface="Sora"/>
              </a:rPr>
              <a:t>withBMI</a:t>
            </a:r>
            <a:r>
              <a:rPr lang="en-US" sz="1800" dirty="0">
                <a:solidFill>
                  <a:srgbClr val="103864"/>
                </a:solidFill>
                <a:latin typeface="Sora"/>
                <a:ea typeface="Sora"/>
                <a:cs typeface="Sora"/>
                <a:sym typeface="Sora"/>
              </a:rPr>
              <a:t> &gt; 25 given he has high charges &gt;16.7K has slightly higher probability than smoker has high BMI &gt; 25  given he has high charges &gt; 16.7K.</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g142ad2f6649_0_149"/>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Variables Correlation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g142ad2f6649_0_15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Correlation </a:t>
            </a:r>
            <a:endParaRPr/>
          </a:p>
        </p:txBody>
      </p:sp>
      <p:pic>
        <p:nvPicPr>
          <p:cNvPr id="3" name="Picture 2">
            <a:extLst>
              <a:ext uri="{FF2B5EF4-FFF2-40B4-BE49-F238E27FC236}">
                <a16:creationId xmlns:a16="http://schemas.microsoft.com/office/drawing/2014/main" id="{D54EF5EE-4246-4DF0-8E15-43A8DB788F54}"/>
              </a:ext>
            </a:extLst>
          </p:cNvPr>
          <p:cNvPicPr>
            <a:picLocks noChangeAspect="1"/>
          </p:cNvPicPr>
          <p:nvPr/>
        </p:nvPicPr>
        <p:blipFill>
          <a:blip r:embed="rId3"/>
          <a:stretch>
            <a:fillRect/>
          </a:stretch>
        </p:blipFill>
        <p:spPr>
          <a:xfrm>
            <a:off x="500617" y="1496920"/>
            <a:ext cx="2496204" cy="2444812"/>
          </a:xfrm>
          <a:prstGeom prst="rect">
            <a:avLst/>
          </a:prstGeom>
        </p:spPr>
      </p:pic>
      <p:pic>
        <p:nvPicPr>
          <p:cNvPr id="6" name="Picture 5">
            <a:extLst>
              <a:ext uri="{FF2B5EF4-FFF2-40B4-BE49-F238E27FC236}">
                <a16:creationId xmlns:a16="http://schemas.microsoft.com/office/drawing/2014/main" id="{641A0F4B-B727-4337-AD94-F7347A20BD18}"/>
              </a:ext>
            </a:extLst>
          </p:cNvPr>
          <p:cNvPicPr>
            <a:picLocks noChangeAspect="1"/>
          </p:cNvPicPr>
          <p:nvPr/>
        </p:nvPicPr>
        <p:blipFill>
          <a:blip r:embed="rId4"/>
          <a:stretch>
            <a:fillRect/>
          </a:stretch>
        </p:blipFill>
        <p:spPr>
          <a:xfrm>
            <a:off x="3020601" y="1496920"/>
            <a:ext cx="2305108" cy="2372466"/>
          </a:xfrm>
          <a:prstGeom prst="rect">
            <a:avLst/>
          </a:prstGeom>
        </p:spPr>
      </p:pic>
      <p:pic>
        <p:nvPicPr>
          <p:cNvPr id="9" name="Picture 8">
            <a:extLst>
              <a:ext uri="{FF2B5EF4-FFF2-40B4-BE49-F238E27FC236}">
                <a16:creationId xmlns:a16="http://schemas.microsoft.com/office/drawing/2014/main" id="{E4338499-EDD8-4DD6-AF26-96F55B68F5EC}"/>
              </a:ext>
            </a:extLst>
          </p:cNvPr>
          <p:cNvPicPr>
            <a:picLocks noChangeAspect="1"/>
          </p:cNvPicPr>
          <p:nvPr/>
        </p:nvPicPr>
        <p:blipFill>
          <a:blip r:embed="rId5"/>
          <a:stretch>
            <a:fillRect/>
          </a:stretch>
        </p:blipFill>
        <p:spPr>
          <a:xfrm>
            <a:off x="5763220" y="1496921"/>
            <a:ext cx="2305108" cy="2444811"/>
          </a:xfrm>
          <a:prstGeom prst="rect">
            <a:avLst/>
          </a:prstGeom>
        </p:spPr>
      </p:pic>
      <p:pic>
        <p:nvPicPr>
          <p:cNvPr id="11" name="Picture 10">
            <a:extLst>
              <a:ext uri="{FF2B5EF4-FFF2-40B4-BE49-F238E27FC236}">
                <a16:creationId xmlns:a16="http://schemas.microsoft.com/office/drawing/2014/main" id="{0654206D-7976-47AB-879B-B789294BF764}"/>
              </a:ext>
            </a:extLst>
          </p:cNvPr>
          <p:cNvPicPr>
            <a:picLocks noChangeAspect="1"/>
          </p:cNvPicPr>
          <p:nvPr/>
        </p:nvPicPr>
        <p:blipFill>
          <a:blip r:embed="rId6"/>
          <a:stretch>
            <a:fillRect/>
          </a:stretch>
        </p:blipFill>
        <p:spPr>
          <a:xfrm>
            <a:off x="8605243" y="1496920"/>
            <a:ext cx="2467681" cy="2372466"/>
          </a:xfrm>
          <a:prstGeom prst="rect">
            <a:avLst/>
          </a:prstGeom>
        </p:spPr>
      </p:pic>
      <p:pic>
        <p:nvPicPr>
          <p:cNvPr id="13" name="Picture 12">
            <a:extLst>
              <a:ext uri="{FF2B5EF4-FFF2-40B4-BE49-F238E27FC236}">
                <a16:creationId xmlns:a16="http://schemas.microsoft.com/office/drawing/2014/main" id="{2185E12A-2CDD-46DA-856A-063F1A1E5F78}"/>
              </a:ext>
            </a:extLst>
          </p:cNvPr>
          <p:cNvPicPr>
            <a:picLocks noChangeAspect="1"/>
          </p:cNvPicPr>
          <p:nvPr/>
        </p:nvPicPr>
        <p:blipFill>
          <a:blip r:embed="rId7"/>
          <a:stretch>
            <a:fillRect/>
          </a:stretch>
        </p:blipFill>
        <p:spPr>
          <a:xfrm>
            <a:off x="593084" y="4093021"/>
            <a:ext cx="1882309" cy="1961012"/>
          </a:xfrm>
          <a:prstGeom prst="rect">
            <a:avLst/>
          </a:prstGeom>
        </p:spPr>
      </p:pic>
      <p:pic>
        <p:nvPicPr>
          <p:cNvPr id="15" name="Picture 14">
            <a:extLst>
              <a:ext uri="{FF2B5EF4-FFF2-40B4-BE49-F238E27FC236}">
                <a16:creationId xmlns:a16="http://schemas.microsoft.com/office/drawing/2014/main" id="{A9D1079F-F68D-4F57-8243-945AFEF3A27F}"/>
              </a:ext>
            </a:extLst>
          </p:cNvPr>
          <p:cNvPicPr>
            <a:picLocks noChangeAspect="1"/>
          </p:cNvPicPr>
          <p:nvPr/>
        </p:nvPicPr>
        <p:blipFill>
          <a:blip r:embed="rId8"/>
          <a:stretch>
            <a:fillRect/>
          </a:stretch>
        </p:blipFill>
        <p:spPr>
          <a:xfrm>
            <a:off x="2996821" y="4093021"/>
            <a:ext cx="2074404" cy="196101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Introduction</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g142ad2f6649_0_69"/>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Hypothesis Testing</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g142ad2f6649_0_12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Smoker’s charges are higher than non-smoker’s</a:t>
            </a:r>
            <a:endParaRPr dirty="0"/>
          </a:p>
        </p:txBody>
      </p:sp>
      <p:sp>
        <p:nvSpPr>
          <p:cNvPr id="354" name="Google Shape;354;g142ad2f6649_0_129"/>
          <p:cNvSpPr txBox="1"/>
          <p:nvPr/>
        </p:nvSpPr>
        <p:spPr>
          <a:xfrm>
            <a:off x="401515" y="1584375"/>
            <a:ext cx="11388900" cy="1938952"/>
          </a:xfrm>
          <a:prstGeom prst="rect">
            <a:avLst/>
          </a:prstGeom>
          <a:noFill/>
          <a:ln>
            <a:noFill/>
          </a:ln>
        </p:spPr>
        <p:txBody>
          <a:bodyPr spcFirstLastPara="1" wrap="square" lIns="91425" tIns="45700" rIns="91425" bIns="45700" anchor="t" anchorCtr="0">
            <a:spAutoFit/>
          </a:bodyPr>
          <a:lstStyle/>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H0: Smoker’s charges are equal to non-smoker’s</a:t>
            </a:r>
          </a:p>
          <a:p>
            <a:pPr marL="101600">
              <a:buClr>
                <a:srgbClr val="103864"/>
              </a:buClr>
              <a:buSzPts val="2000"/>
            </a:pPr>
            <a:r>
              <a:rPr lang="en-US" sz="2000" dirty="0">
                <a:solidFill>
                  <a:srgbClr val="103864"/>
                </a:solidFill>
                <a:latin typeface="Sora"/>
                <a:ea typeface="Sora"/>
                <a:cs typeface="Sora"/>
                <a:sym typeface="Sora"/>
              </a:rPr>
              <a:t>H1: Smoker’s charges are higher than non-smoker’s</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The amount of smoker’s charges costs around 17.745.160 meanwhile for non-smoker’s charges costs  17.679.321 (charges of smokers higher than non-smokers)</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Based on the result can be concluded that we should reject H0</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g142ad2f6649_0_134"/>
          <p:cNvSpPr txBox="1">
            <a:spLocks noGrp="1"/>
          </p:cNvSpPr>
          <p:nvPr>
            <p:ph type="title"/>
          </p:nvPr>
        </p:nvSpPr>
        <p:spPr>
          <a:xfrm>
            <a:off x="388915" y="108271"/>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Health charges with a BMI &gt; 25 are higher than health charges with a BMI &lt; 25</a:t>
            </a:r>
            <a:endParaRPr dirty="0"/>
          </a:p>
        </p:txBody>
      </p:sp>
      <p:sp>
        <p:nvSpPr>
          <p:cNvPr id="360" name="Google Shape;360;g142ad2f6649_0_134"/>
          <p:cNvSpPr txBox="1"/>
          <p:nvPr/>
        </p:nvSpPr>
        <p:spPr>
          <a:xfrm>
            <a:off x="401515" y="1584375"/>
            <a:ext cx="11388900" cy="1938952"/>
          </a:xfrm>
          <a:prstGeom prst="rect">
            <a:avLst/>
          </a:prstGeom>
          <a:noFill/>
          <a:ln>
            <a:noFill/>
          </a:ln>
        </p:spPr>
        <p:txBody>
          <a:bodyPr spcFirstLastPara="1" wrap="square" lIns="91425" tIns="45700" rIns="91425" bIns="45700" anchor="t" anchorCtr="0">
            <a:spAutoFit/>
          </a:bodyPr>
          <a:lstStyle/>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Ho: Health charges with a BMI &gt; 25 are equal to health charges with a BMI &lt; 25</a:t>
            </a:r>
          </a:p>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Ha: Health charges with a BMI &gt; 25 are higher than health charges with a BMI &lt; 25</a:t>
            </a:r>
          </a:p>
          <a:p>
            <a:pPr marL="457200" lvl="0" indent="-355600" algn="l" rtl="0">
              <a:spcBef>
                <a:spcPts val="0"/>
              </a:spcBef>
              <a:spcAft>
                <a:spcPts val="0"/>
              </a:spcAft>
              <a:buClr>
                <a:srgbClr val="103864"/>
              </a:buClr>
              <a:buSzPts val="2000"/>
              <a:buFont typeface="Sora"/>
              <a:buChar char="•"/>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The amount charges people with BMI &gt; 25 costs around 17.728.898 meanwhile for people with &lt; BMI charges costs 17.689.512 (charges BMI &gt;25 higher than BMI &lt; 25)</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Based on the result can be concluded that we should reject H0</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365" name="Google Shape;365;g1451da43991_0_36"/>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Men’s health charges higher than women</a:t>
            </a:r>
            <a:endParaRPr dirty="0"/>
          </a:p>
        </p:txBody>
      </p:sp>
      <p:sp>
        <p:nvSpPr>
          <p:cNvPr id="366" name="Google Shape;366;g1451da43991_0_36"/>
          <p:cNvSpPr txBox="1"/>
          <p:nvPr/>
        </p:nvSpPr>
        <p:spPr>
          <a:xfrm>
            <a:off x="401515" y="1584375"/>
            <a:ext cx="11388900" cy="2246729"/>
          </a:xfrm>
          <a:prstGeom prst="rect">
            <a:avLst/>
          </a:prstGeom>
          <a:noFill/>
          <a:ln>
            <a:noFill/>
          </a:ln>
        </p:spPr>
        <p:txBody>
          <a:bodyPr spcFirstLastPara="1" wrap="square" lIns="91425" tIns="45700" rIns="91425" bIns="45700" anchor="t" anchorCtr="0">
            <a:spAutoFit/>
          </a:bodyPr>
          <a:lstStyle/>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Ho: Men’s health charges lower than women </a:t>
            </a:r>
          </a:p>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Ha: Men’s health charges higher than women</a:t>
            </a:r>
          </a:p>
          <a:p>
            <a:pPr marL="101600" lvl="0" algn="l" rtl="0">
              <a:spcBef>
                <a:spcPts val="0"/>
              </a:spcBef>
              <a:spcAft>
                <a:spcPts val="0"/>
              </a:spcAft>
              <a:buClr>
                <a:srgbClr val="103864"/>
              </a:buClr>
              <a:buSzPts val="2000"/>
            </a:pPr>
            <a:endParaRPr lang="en-US" sz="2000" dirty="0">
              <a:solidFill>
                <a:srgbClr val="103864"/>
              </a:solidFill>
              <a:latin typeface="Sora"/>
              <a:ea typeface="Sora"/>
              <a:cs typeface="Sora"/>
              <a:sym typeface="Sora"/>
            </a:endParaRPr>
          </a:p>
          <a:p>
            <a:pPr marL="101600" lvl="0" algn="l" rtl="0">
              <a:spcBef>
                <a:spcPts val="0"/>
              </a:spcBef>
              <a:spcAft>
                <a:spcPts val="0"/>
              </a:spcAft>
              <a:buClr>
                <a:srgbClr val="103864"/>
              </a:buClr>
              <a:buSzPts val="2000"/>
            </a:pPr>
            <a:endParaRPr lang="en-US" sz="2000"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Health charge for men costs around  9.434.764 meanwhile for women costs around  8.321.061 (charges men higher than women).</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Based on the result can be concluded that we should reject H0.</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g142ad2f6649_0_14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Conclusion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g142ad2f6649_0_13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Conclusion</a:t>
            </a:r>
            <a:endParaRPr/>
          </a:p>
        </p:txBody>
      </p:sp>
      <p:sp>
        <p:nvSpPr>
          <p:cNvPr id="378" name="Google Shape;378;g142ad2f6649_0_139"/>
          <p:cNvSpPr txBox="1"/>
          <p:nvPr/>
        </p:nvSpPr>
        <p:spPr>
          <a:xfrm>
            <a:off x="401515" y="1584375"/>
            <a:ext cx="11388900" cy="1938952"/>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From the hypothesis that has been analyzed before, we can conclude that health charges were divided into several categories. There are based on gender, BWI, and smoker or non-smoker. People with BMI &gt; 25, people who smoke, and men in general, each category has higher rate charges of health bill than the opposite category.</a:t>
            </a:r>
            <a:endParaRPr sz="2000" b="1" dirty="0">
              <a:solidFill>
                <a:srgbClr val="103864"/>
              </a:solidFill>
              <a:latin typeface="Sora"/>
              <a:ea typeface="Sora"/>
              <a:cs typeface="Sora"/>
              <a:sym typeface="Sora"/>
            </a:endParaRPr>
          </a:p>
          <a:p>
            <a:pPr marL="457200" lvl="0" indent="-355600" algn="l" rtl="0">
              <a:spcBef>
                <a:spcPts val="0"/>
              </a:spcBef>
              <a:spcAft>
                <a:spcPts val="0"/>
              </a:spcAft>
              <a:buClr>
                <a:srgbClr val="103864"/>
              </a:buClr>
              <a:buSzPts val="2000"/>
              <a:buFont typeface="Sora"/>
              <a:buChar char="•"/>
            </a:pPr>
            <a:endParaRPr sz="2000" b="1" dirty="0">
              <a:solidFill>
                <a:srgbClr val="103864"/>
              </a:solidFill>
              <a:latin typeface="Sora"/>
              <a:ea typeface="Sora"/>
              <a:cs typeface="Sora"/>
              <a:sym typeface="Sora"/>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g1451da43991_0_41"/>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Notes</a:t>
            </a:r>
            <a:endParaRPr/>
          </a:p>
        </p:txBody>
      </p:sp>
      <p:sp>
        <p:nvSpPr>
          <p:cNvPr id="384" name="Google Shape;384;g1451da43991_0_41"/>
          <p:cNvSpPr txBox="1"/>
          <p:nvPr/>
        </p:nvSpPr>
        <p:spPr>
          <a:xfrm>
            <a:off x="401515" y="1584375"/>
            <a:ext cx="11388900" cy="400069"/>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Skills on running Python.</a:t>
            </a:r>
            <a:endParaRPr sz="2000" b="1" dirty="0">
              <a:solidFill>
                <a:srgbClr val="103864"/>
              </a:solidFill>
              <a:latin typeface="Sora"/>
              <a:ea typeface="Sora"/>
              <a:cs typeface="Sora"/>
              <a:sym typeface="Sor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Introduction</a:t>
            </a:r>
            <a:endParaRPr/>
          </a:p>
        </p:txBody>
      </p:sp>
      <p:sp>
        <p:nvSpPr>
          <p:cNvPr id="210" name="Google Shape;210;p3"/>
          <p:cNvSpPr txBox="1"/>
          <p:nvPr/>
        </p:nvSpPr>
        <p:spPr>
          <a:xfrm>
            <a:off x="401515" y="1584375"/>
            <a:ext cx="11388900" cy="1938952"/>
          </a:xfrm>
          <a:prstGeom prst="rect">
            <a:avLst/>
          </a:prstGeom>
          <a:noFill/>
          <a:ln>
            <a:noFill/>
          </a:ln>
        </p:spPr>
        <p:txBody>
          <a:bodyPr spcFirstLastPara="1" wrap="square" lIns="91425" tIns="45700" rIns="91425" bIns="45700" anchor="t" anchorCtr="0">
            <a:spAutoFit/>
          </a:bodyPr>
          <a:lstStyle/>
          <a:p>
            <a:pPr marR="0" lvl="0" algn="just" rtl="0">
              <a:lnSpc>
                <a:spcPct val="100000"/>
              </a:lnSpc>
              <a:spcBef>
                <a:spcPts val="0"/>
              </a:spcBef>
              <a:spcAft>
                <a:spcPts val="0"/>
              </a:spcAft>
              <a:buClr>
                <a:srgbClr val="103864"/>
              </a:buClr>
              <a:buSzPts val="2000"/>
            </a:pPr>
            <a:r>
              <a:rPr lang="en-US" sz="2000" dirty="0">
                <a:solidFill>
                  <a:srgbClr val="103864"/>
                </a:solidFill>
                <a:latin typeface="Sora"/>
                <a:ea typeface="Sora"/>
                <a:cs typeface="Sora"/>
                <a:sym typeface="Sora"/>
              </a:rPr>
              <a:t>Part of my motivation for this project is I wanted to explore my own ability in analyzing data with the Probability subject I had learnt  from </a:t>
            </a:r>
            <a:r>
              <a:rPr lang="en-US" sz="2000" dirty="0" err="1">
                <a:solidFill>
                  <a:srgbClr val="103864"/>
                </a:solidFill>
                <a:latin typeface="Sora"/>
                <a:ea typeface="Sora"/>
                <a:cs typeface="Sora"/>
                <a:sym typeface="Sora"/>
              </a:rPr>
              <a:t>Pacmann</a:t>
            </a:r>
            <a:r>
              <a:rPr lang="en-US" sz="2000" dirty="0">
                <a:solidFill>
                  <a:srgbClr val="103864"/>
                </a:solidFill>
                <a:latin typeface="Sora"/>
                <a:ea typeface="Sora"/>
                <a:cs typeface="Sora"/>
                <a:sym typeface="Sora"/>
              </a:rPr>
              <a:t>. Although I lack the experience to do this kind of thing, I believe my will to learn, to try, and to fail should be bigger than my own fear to finish the given tasks. By finishing the project, I hope I can gain some feedback to improve the way I apply Probability in managing data. Thank you for facilitating all of the students, dear </a:t>
            </a:r>
            <a:r>
              <a:rPr lang="en-US" sz="2000" dirty="0" err="1">
                <a:solidFill>
                  <a:srgbClr val="103864"/>
                </a:solidFill>
                <a:latin typeface="Sora"/>
                <a:ea typeface="Sora"/>
                <a:cs typeface="Sora"/>
                <a:sym typeface="Sora"/>
              </a:rPr>
              <a:t>Pacmann</a:t>
            </a:r>
            <a:r>
              <a:rPr lang="en-US" sz="2000" dirty="0">
                <a:solidFill>
                  <a:srgbClr val="103864"/>
                </a:solidFill>
                <a:latin typeface="Sora"/>
                <a:ea typeface="Sora"/>
                <a:cs typeface="Sora"/>
                <a:sym typeface="Sora"/>
              </a:rPr>
              <a:t>. Thank you for the project.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42ad2f6649_0_7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dirty="0"/>
              <a:t>Dataset</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Dataset</a:t>
            </a:r>
            <a:endParaRPr/>
          </a:p>
        </p:txBody>
      </p:sp>
      <p:sp>
        <p:nvSpPr>
          <p:cNvPr id="222" name="Google Shape;222;g142ad2f6649_0_79"/>
          <p:cNvSpPr txBox="1"/>
          <p:nvPr/>
        </p:nvSpPr>
        <p:spPr>
          <a:xfrm>
            <a:off x="401515" y="1584375"/>
            <a:ext cx="11388900" cy="3477835"/>
          </a:xfrm>
          <a:prstGeom prst="rect">
            <a:avLst/>
          </a:prstGeom>
          <a:noFill/>
          <a:ln>
            <a:noFill/>
          </a:ln>
        </p:spPr>
        <p:txBody>
          <a:bodyPr spcFirstLastPara="1" wrap="square" lIns="91425" tIns="45700" rIns="91425" bIns="45700" anchor="t" anchorCtr="0">
            <a:spAutoFit/>
          </a:bodyPr>
          <a:lstStyle/>
          <a:p>
            <a:pPr marR="0" lvl="0" algn="just" rtl="0">
              <a:lnSpc>
                <a:spcPct val="100000"/>
              </a:lnSpc>
              <a:spcBef>
                <a:spcPts val="0"/>
              </a:spcBef>
              <a:spcAft>
                <a:spcPts val="0"/>
              </a:spcAft>
              <a:buClr>
                <a:srgbClr val="103864"/>
              </a:buClr>
              <a:buSzPts val="2000"/>
            </a:pPr>
            <a:r>
              <a:rPr lang="en-US" sz="2000" dirty="0">
                <a:solidFill>
                  <a:srgbClr val="103864"/>
                </a:solidFill>
                <a:latin typeface="Sora"/>
                <a:ea typeface="Sora"/>
                <a:cs typeface="Sora"/>
                <a:sym typeface="Sora"/>
              </a:rPr>
              <a:t>Health insurance is one of the things that should be considered because it is related to health insurance future planning needs. Health insurance users are required to pay the amount of money regularly (premiums) to the insurance company. Premium processed by the insurance company to pay the user's health bill the insured. Determining the premium value is a challenge for the insurer considering there are many factors that can influence &amp; increase the risk profile user.</a:t>
            </a:r>
          </a:p>
          <a:p>
            <a:pPr marR="0" lvl="0" algn="just" rtl="0">
              <a:lnSpc>
                <a:spcPct val="100000"/>
              </a:lnSpc>
              <a:spcBef>
                <a:spcPts val="0"/>
              </a:spcBef>
              <a:spcAft>
                <a:spcPts val="0"/>
              </a:spcAft>
              <a:buClr>
                <a:srgbClr val="103864"/>
              </a:buClr>
              <a:buSzPts val="2000"/>
            </a:pPr>
            <a:endParaRPr lang="en-US" sz="2000" dirty="0">
              <a:solidFill>
                <a:srgbClr val="103864"/>
              </a:solidFill>
              <a:latin typeface="Sora"/>
              <a:ea typeface="Sora"/>
              <a:cs typeface="Sora"/>
              <a:sym typeface="Sora"/>
            </a:endParaRPr>
          </a:p>
          <a:p>
            <a:pPr marR="0" lvl="0" algn="just" rtl="0">
              <a:lnSpc>
                <a:spcPct val="100000"/>
              </a:lnSpc>
              <a:spcBef>
                <a:spcPts val="0"/>
              </a:spcBef>
              <a:spcAft>
                <a:spcPts val="0"/>
              </a:spcAft>
              <a:buClr>
                <a:srgbClr val="103864"/>
              </a:buClr>
              <a:buSzPts val="2000"/>
            </a:pPr>
            <a:r>
              <a:rPr lang="en-US" sz="2000" dirty="0">
                <a:solidFill>
                  <a:srgbClr val="103864"/>
                </a:solidFill>
                <a:latin typeface="Sora"/>
                <a:ea typeface="Sora"/>
                <a:cs typeface="Sora"/>
                <a:sym typeface="Sora"/>
              </a:rPr>
              <a:t>Through this project, I’ll analyze the variables that has a relationship with the health bill received by each user. It was given data containing user personal data such as age, gender, place of residence the user, the number of children covered by insurance, the BMI value, the state of smoking or not user.</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g142ad2f6649_0_4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Descriptive Statistics Analysis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g142ad2f6649_0_8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Average age in the data</a:t>
            </a:r>
            <a:endParaRPr dirty="0"/>
          </a:p>
        </p:txBody>
      </p:sp>
      <p:sp>
        <p:nvSpPr>
          <p:cNvPr id="234" name="Google Shape;234;g142ad2f6649_0_84"/>
          <p:cNvSpPr txBox="1"/>
          <p:nvPr/>
        </p:nvSpPr>
        <p:spPr>
          <a:xfrm>
            <a:off x="401515" y="1584375"/>
            <a:ext cx="11388900" cy="4401164"/>
          </a:xfrm>
          <a:prstGeom prst="rect">
            <a:avLst/>
          </a:prstGeom>
          <a:noFill/>
          <a:ln>
            <a:noFill/>
          </a:ln>
        </p:spPr>
        <p:txBody>
          <a:bodyPr spcFirstLastPara="1" wrap="square" lIns="91425" tIns="45700" rIns="91425" bIns="45700" anchor="t" anchorCtr="0">
            <a:spAutoFit/>
          </a:bodyPr>
          <a:lstStyle/>
          <a:p>
            <a:pPr marL="457200" lvl="0" indent="0" algn="l" rtl="0">
              <a:spcBef>
                <a:spcPts val="0"/>
              </a:spcBef>
              <a:spcAft>
                <a:spcPts val="0"/>
              </a:spcAft>
              <a:buNone/>
            </a:pPr>
            <a:endParaRPr lang="en-US" sz="2000" dirty="0">
              <a:solidFill>
                <a:srgbClr val="103864"/>
              </a:solidFill>
              <a:latin typeface="Sora"/>
              <a:ea typeface="Sora"/>
              <a:cs typeface="Sora"/>
              <a:sym typeface="Sora"/>
            </a:endParaRPr>
          </a:p>
          <a:p>
            <a:pPr marL="457200" lvl="0" indent="0" algn="l" rtl="0">
              <a:spcBef>
                <a:spcPts val="0"/>
              </a:spcBef>
              <a:spcAft>
                <a:spcPts val="0"/>
              </a:spcAft>
              <a:buNone/>
            </a:pPr>
            <a:endParaRPr lang="en-ID" sz="2000" dirty="0">
              <a:solidFill>
                <a:srgbClr val="103864"/>
              </a:solidFill>
              <a:latin typeface="Sora"/>
              <a:ea typeface="Sora"/>
              <a:cs typeface="Sora"/>
              <a:sym typeface="Sora"/>
            </a:endParaRPr>
          </a:p>
          <a:p>
            <a:pPr marL="457200" lvl="0" indent="0" algn="l" rtl="0">
              <a:spcBef>
                <a:spcPts val="0"/>
              </a:spcBef>
              <a:spcAft>
                <a:spcPts val="0"/>
              </a:spcAft>
              <a:buNone/>
            </a:pPr>
            <a:endParaRPr lang="en-ID" sz="2000" dirty="0">
              <a:solidFill>
                <a:srgbClr val="103864"/>
              </a:solidFill>
              <a:latin typeface="Sora"/>
              <a:ea typeface="Sora"/>
              <a:cs typeface="Sora"/>
              <a:sym typeface="Sora"/>
            </a:endParaRPr>
          </a:p>
          <a:p>
            <a:pPr marL="457200" lvl="0" indent="0" algn="l" rtl="0">
              <a:spcBef>
                <a:spcPts val="0"/>
              </a:spcBef>
              <a:spcAft>
                <a:spcPts val="0"/>
              </a:spcAft>
              <a:buNone/>
            </a:pPr>
            <a:endParaRPr lang="en-ID" sz="2000" dirty="0">
              <a:solidFill>
                <a:srgbClr val="103864"/>
              </a:solidFill>
              <a:latin typeface="Sora"/>
              <a:ea typeface="Sora"/>
              <a:cs typeface="Sora"/>
              <a:sym typeface="Sora"/>
            </a:endParaRPr>
          </a:p>
          <a:p>
            <a:pPr marL="457200" lvl="0" indent="0" algn="l" rtl="0">
              <a:spcBef>
                <a:spcPts val="0"/>
              </a:spcBef>
              <a:spcAft>
                <a:spcPts val="0"/>
              </a:spcAft>
              <a:buNone/>
            </a:pPr>
            <a:endParaRPr lang="en-ID" sz="2000" dirty="0">
              <a:solidFill>
                <a:srgbClr val="103864"/>
              </a:solidFill>
              <a:latin typeface="Sora"/>
              <a:ea typeface="Sora"/>
              <a:cs typeface="Sora"/>
              <a:sym typeface="Sora"/>
            </a:endParaRPr>
          </a:p>
          <a:p>
            <a:pPr marL="457200" lvl="0" indent="0" algn="l" rtl="0">
              <a:spcBef>
                <a:spcPts val="0"/>
              </a:spcBef>
              <a:spcAft>
                <a:spcPts val="0"/>
              </a:spcAft>
              <a:buNone/>
            </a:pPr>
            <a:endParaRPr lang="en-ID" sz="2000" dirty="0">
              <a:solidFill>
                <a:srgbClr val="103864"/>
              </a:solidFill>
              <a:latin typeface="Sora"/>
              <a:ea typeface="Sora"/>
              <a:cs typeface="Sora"/>
              <a:sym typeface="Sora"/>
            </a:endParaRPr>
          </a:p>
          <a:p>
            <a:pPr marL="457200" lvl="0" indent="0" algn="l" rtl="0">
              <a:spcBef>
                <a:spcPts val="0"/>
              </a:spcBef>
              <a:spcAft>
                <a:spcPts val="0"/>
              </a:spcAft>
              <a:buNone/>
            </a:pPr>
            <a:endParaRPr lang="en-ID" sz="2000" dirty="0">
              <a:solidFill>
                <a:srgbClr val="103864"/>
              </a:solidFill>
              <a:latin typeface="Sora"/>
              <a:ea typeface="Sora"/>
              <a:cs typeface="Sora"/>
              <a:sym typeface="Sora"/>
            </a:endParaRPr>
          </a:p>
          <a:p>
            <a:pPr marL="457200" lvl="0" indent="0" algn="l" rtl="0">
              <a:spcBef>
                <a:spcPts val="0"/>
              </a:spcBef>
              <a:spcAft>
                <a:spcPts val="0"/>
              </a:spcAft>
              <a:buNone/>
            </a:pPr>
            <a:endParaRPr lang="en-ID" sz="2000" dirty="0">
              <a:solidFill>
                <a:srgbClr val="103864"/>
              </a:solidFill>
              <a:latin typeface="Sora"/>
              <a:ea typeface="Sora"/>
              <a:cs typeface="Sora"/>
              <a:sym typeface="Sora"/>
            </a:endParaRPr>
          </a:p>
          <a:p>
            <a:pPr marL="457200" lvl="0" indent="0" algn="l" rtl="0">
              <a:spcBef>
                <a:spcPts val="0"/>
              </a:spcBef>
              <a:spcAft>
                <a:spcPts val="0"/>
              </a:spcAft>
              <a:buNone/>
            </a:pPr>
            <a:endParaRPr lang="en-ID" sz="2000" dirty="0">
              <a:solidFill>
                <a:srgbClr val="103864"/>
              </a:solidFill>
              <a:latin typeface="Sora"/>
              <a:ea typeface="Sora"/>
              <a:cs typeface="Sora"/>
              <a:sym typeface="Sora"/>
            </a:endParaRPr>
          </a:p>
          <a:p>
            <a:pPr marL="457200" lvl="0" indent="0" algn="l" rtl="0">
              <a:spcBef>
                <a:spcPts val="0"/>
              </a:spcBef>
              <a:spcAft>
                <a:spcPts val="0"/>
              </a:spcAft>
              <a:buNone/>
            </a:pPr>
            <a:endParaRPr lang="en-US" sz="2000" dirty="0">
              <a:solidFill>
                <a:srgbClr val="103864"/>
              </a:solidFill>
              <a:latin typeface="Sora"/>
              <a:ea typeface="Sora"/>
              <a:cs typeface="Sora"/>
              <a:sym typeface="Sora"/>
            </a:endParaRPr>
          </a:p>
          <a:p>
            <a:pPr marL="457200" lvl="0" indent="0" algn="l" rtl="0">
              <a:spcBef>
                <a:spcPts val="0"/>
              </a:spcBef>
              <a:spcAft>
                <a:spcPts val="0"/>
              </a:spcAft>
              <a:buNone/>
            </a:pPr>
            <a:endParaRPr sz="2000" dirty="0">
              <a:solidFill>
                <a:srgbClr val="103864"/>
              </a:solidFill>
              <a:latin typeface="Sora"/>
              <a:ea typeface="Sora"/>
              <a:cs typeface="Sora"/>
              <a:sym typeface="Sora"/>
            </a:endParaRPr>
          </a:p>
          <a:p>
            <a:pPr marL="101600" lvl="0" algn="l" rtl="0">
              <a:spcBef>
                <a:spcPts val="0"/>
              </a:spcBef>
              <a:spcAft>
                <a:spcPts val="0"/>
              </a:spcAft>
              <a:buClr>
                <a:srgbClr val="103864"/>
              </a:buClr>
              <a:buSzPts val="2000"/>
            </a:pPr>
            <a:r>
              <a:rPr lang="en-US" sz="2000" dirty="0">
                <a:solidFill>
                  <a:srgbClr val="103864"/>
                </a:solidFill>
                <a:latin typeface="Sora"/>
                <a:ea typeface="Sora"/>
                <a:cs typeface="Sora"/>
                <a:sym typeface="Sora"/>
              </a:rPr>
              <a:t>When looking for an average number of the whole users, it is found that the Average Age is 39,2. When we look closely and divide every age within range 5, every range have different Average Age. So is when the range is changed to  10.</a:t>
            </a:r>
            <a:endParaRPr sz="2000" dirty="0">
              <a:solidFill>
                <a:srgbClr val="103864"/>
              </a:solidFill>
              <a:latin typeface="Sora"/>
              <a:ea typeface="Sora"/>
              <a:cs typeface="Sora"/>
              <a:sym typeface="Sora"/>
            </a:endParaRPr>
          </a:p>
        </p:txBody>
      </p:sp>
      <p:pic>
        <p:nvPicPr>
          <p:cNvPr id="4" name="Picture 3">
            <a:extLst>
              <a:ext uri="{FF2B5EF4-FFF2-40B4-BE49-F238E27FC236}">
                <a16:creationId xmlns:a16="http://schemas.microsoft.com/office/drawing/2014/main" id="{9F0C94D7-9557-4155-B38A-721A4FCF2526}"/>
              </a:ext>
            </a:extLst>
          </p:cNvPr>
          <p:cNvPicPr>
            <a:picLocks noChangeAspect="1"/>
          </p:cNvPicPr>
          <p:nvPr/>
        </p:nvPicPr>
        <p:blipFill>
          <a:blip r:embed="rId3"/>
          <a:stretch>
            <a:fillRect/>
          </a:stretch>
        </p:blipFill>
        <p:spPr>
          <a:xfrm>
            <a:off x="951302" y="1584375"/>
            <a:ext cx="4124901" cy="3038899"/>
          </a:xfrm>
          <a:prstGeom prst="rect">
            <a:avLst/>
          </a:prstGeom>
        </p:spPr>
      </p:pic>
      <p:pic>
        <p:nvPicPr>
          <p:cNvPr id="6" name="Picture 5">
            <a:extLst>
              <a:ext uri="{FF2B5EF4-FFF2-40B4-BE49-F238E27FC236}">
                <a16:creationId xmlns:a16="http://schemas.microsoft.com/office/drawing/2014/main" id="{61DACB12-983A-4E15-B67F-47A06E4252C9}"/>
              </a:ext>
            </a:extLst>
          </p:cNvPr>
          <p:cNvPicPr>
            <a:picLocks noChangeAspect="1"/>
          </p:cNvPicPr>
          <p:nvPr/>
        </p:nvPicPr>
        <p:blipFill>
          <a:blip r:embed="rId4"/>
          <a:stretch>
            <a:fillRect/>
          </a:stretch>
        </p:blipFill>
        <p:spPr>
          <a:xfrm>
            <a:off x="5625990" y="2466390"/>
            <a:ext cx="4153480" cy="138131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95C59-7566-48D9-A5C4-FE84CD11898C}"/>
              </a:ext>
            </a:extLst>
          </p:cNvPr>
          <p:cNvSpPr>
            <a:spLocks noGrp="1"/>
          </p:cNvSpPr>
          <p:nvPr>
            <p:ph type="title"/>
          </p:nvPr>
        </p:nvSpPr>
        <p:spPr/>
        <p:txBody>
          <a:bodyPr/>
          <a:lstStyle/>
          <a:p>
            <a:r>
              <a:rPr lang="en-US" dirty="0"/>
              <a:t>The average BMI of smokers</a:t>
            </a:r>
            <a:endParaRPr lang="en-ID" dirty="0"/>
          </a:p>
        </p:txBody>
      </p:sp>
      <p:sp>
        <p:nvSpPr>
          <p:cNvPr id="3" name="Google Shape;234;g142ad2f6649_0_84">
            <a:extLst>
              <a:ext uri="{FF2B5EF4-FFF2-40B4-BE49-F238E27FC236}">
                <a16:creationId xmlns:a16="http://schemas.microsoft.com/office/drawing/2014/main" id="{DEDBB1EE-2C77-45CC-A5A1-A0D1C95D7626}"/>
              </a:ext>
            </a:extLst>
          </p:cNvPr>
          <p:cNvSpPr txBox="1"/>
          <p:nvPr/>
        </p:nvSpPr>
        <p:spPr>
          <a:xfrm>
            <a:off x="401515" y="1584375"/>
            <a:ext cx="11388900" cy="400069"/>
          </a:xfrm>
          <a:prstGeom prst="rect">
            <a:avLst/>
          </a:prstGeom>
          <a:noFill/>
          <a:ln>
            <a:noFill/>
          </a:ln>
        </p:spPr>
        <p:txBody>
          <a:bodyPr spcFirstLastPara="1" wrap="square" lIns="91425" tIns="45700" rIns="91425" bIns="45700" anchor="t" anchorCtr="0">
            <a:spAutoFit/>
          </a:bodyPr>
          <a:lstStyle/>
          <a:p>
            <a:pPr marL="457200" lvl="0" indent="0" algn="l" rtl="0">
              <a:spcBef>
                <a:spcPts val="0"/>
              </a:spcBef>
              <a:spcAft>
                <a:spcPts val="0"/>
              </a:spcAft>
              <a:buNone/>
            </a:pPr>
            <a:r>
              <a:rPr lang="en-US" sz="2000" dirty="0">
                <a:solidFill>
                  <a:srgbClr val="103864"/>
                </a:solidFill>
                <a:latin typeface="Sora"/>
                <a:ea typeface="Sora"/>
                <a:cs typeface="Sora"/>
                <a:sym typeface="Sora"/>
              </a:rPr>
              <a:t>Average BMI smokers only: 30,65202551</a:t>
            </a:r>
          </a:p>
        </p:txBody>
      </p:sp>
    </p:spTree>
    <p:extLst>
      <p:ext uri="{BB962C8B-B14F-4D97-AF65-F5344CB8AC3E}">
        <p14:creationId xmlns:p14="http://schemas.microsoft.com/office/powerpoint/2010/main" val="2963817094"/>
      </p:ext>
    </p:extLst>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454</TotalTime>
  <Words>1598</Words>
  <Application>Microsoft Office PowerPoint</Application>
  <PresentationFormat>Widescreen</PresentationFormat>
  <Paragraphs>175</Paragraphs>
  <Slides>36</Slides>
  <Notes>30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36</vt:i4>
      </vt:variant>
    </vt:vector>
  </HeadingPairs>
  <TitlesOfParts>
    <vt:vector size="45" baseType="lpstr">
      <vt:lpstr>Calibri</vt:lpstr>
      <vt:lpstr>Arial</vt:lpstr>
      <vt:lpstr>Montserrat Light</vt:lpstr>
      <vt:lpstr>Sora</vt:lpstr>
      <vt:lpstr>Roboto Mono Medium</vt:lpstr>
      <vt:lpstr>Roboto Mono</vt:lpstr>
      <vt:lpstr>Roboto Mono Light</vt:lpstr>
      <vt:lpstr>1_Office Theme</vt:lpstr>
      <vt:lpstr>Office Theme</vt:lpstr>
      <vt:lpstr>PowerPoint Presentation</vt:lpstr>
      <vt:lpstr>Outline</vt:lpstr>
      <vt:lpstr>Introduction</vt:lpstr>
      <vt:lpstr>Introduction</vt:lpstr>
      <vt:lpstr>Dataset</vt:lpstr>
      <vt:lpstr>Dataset</vt:lpstr>
      <vt:lpstr>Descriptive Statistics Analysis</vt:lpstr>
      <vt:lpstr>Average age in the data</vt:lpstr>
      <vt:lpstr>The average BMI of smokers</vt:lpstr>
      <vt:lpstr>The average age of women and men who smokes</vt:lpstr>
      <vt:lpstr>Variance of data charge smokers and non-smokers</vt:lpstr>
      <vt:lpstr>Who has the highest? BMI of smokers or non-smokers</vt:lpstr>
      <vt:lpstr>Analysis</vt:lpstr>
      <vt:lpstr>Categorical Variables Analysis</vt:lpstr>
      <vt:lpstr>Proporsion of smokers and non-smokers</vt:lpstr>
      <vt:lpstr>Which gender has the highest bill?</vt:lpstr>
      <vt:lpstr>Does each region have the same proportion of people's data?</vt:lpstr>
      <vt:lpstr>Distribution of billing probability in each region</vt:lpstr>
      <vt:lpstr>Probability that the person is a woman and is known to be a smoker</vt:lpstr>
      <vt:lpstr>Analysis</vt:lpstr>
      <vt:lpstr>Continuous Variables Analysis</vt:lpstr>
      <vt:lpstr>Billing probability based on BMI</vt:lpstr>
      <vt:lpstr>The probability a smoker with a BMI above 25 will get a health bill above 16,700.</vt:lpstr>
      <vt:lpstr>The probability that a random person whose medical bill is over 16.7k is known to be a smoker</vt:lpstr>
      <vt:lpstr>BMI vs Smokers</vt:lpstr>
      <vt:lpstr>BMI vs Smokers</vt:lpstr>
      <vt:lpstr>Analysis</vt:lpstr>
      <vt:lpstr>Variables Correlation</vt:lpstr>
      <vt:lpstr>Correlation </vt:lpstr>
      <vt:lpstr>Hypothesis Testing</vt:lpstr>
      <vt:lpstr>Smoker’s charges are higher than non-smoker’s</vt:lpstr>
      <vt:lpstr>Health charges with a BMI &gt; 25 are higher than health charges with a BMI &lt; 25</vt:lpstr>
      <vt:lpstr>Men’s health charges higher than women</vt:lpstr>
      <vt:lpstr>Conclusion</vt:lpstr>
      <vt:lpstr>Conclusion</vt:lpstr>
      <vt:lpstr>Notes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RIDO TRI PUTRA</dc:creator>
  <cp:lastModifiedBy>Nurul, Maulidya</cp:lastModifiedBy>
  <cp:revision>5</cp:revision>
  <dcterms:created xsi:type="dcterms:W3CDTF">2022-06-30T03:08:43Z</dcterms:created>
  <dcterms:modified xsi:type="dcterms:W3CDTF">2022-10-10T14:34:51Z</dcterms:modified>
</cp:coreProperties>
</file>